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6.xml" ContentType="application/vnd.openxmlformats-officedocument.presentationml.notesSlide+xml"/>
  <Override PartName="/ppt/charts/chart5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9" r:id="rId2"/>
    <p:sldId id="257" r:id="rId3"/>
    <p:sldId id="258" r:id="rId4"/>
    <p:sldId id="262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60" r:id="rId14"/>
    <p:sldId id="272" r:id="rId15"/>
  </p:sldIdLst>
  <p:sldSz cx="9144000" cy="6858000" type="screen4x3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5660" autoAdjust="0"/>
  </p:normalViewPr>
  <p:slideViewPr>
    <p:cSldViewPr>
      <p:cViewPr>
        <p:scale>
          <a:sx n="50" d="100"/>
          <a:sy n="50" d="100"/>
        </p:scale>
        <p:origin x="-677" y="-1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Divdata\instruction\LDSHP%20ACADEMY\10-11\Focus%203%20-%2021st%20Century%20Learning\What%2021st%20Century%20Learning%20Means%20Feedback%20Feb.%2028%20&amp;%20March%201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Divdata\instruction\LDSHP%20ACADEMY\10-11\Focus%203%20-%2021st%20Century%20Learning\What%2021st%20Century%20Learning%20Means%20Feedback%20Feb.%2028%20&amp;%20March%201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Divdata\instruction\LDSHP%20ACADEMY\10-11\Focus%203%20-%2021st%20Century%20Learning\What%2021st%20Century%20Learning%20Means%20Feedback%20Feb.%2028%20&amp;%20March%201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Divdata\instruction\LDSHP%20ACADEMY\10-11\Focus%203%20-%2021st%20Century%20Learning\What%2021st%20Century%20Learning%20Means%20Feedback%20Feb.%2028%20&amp;%20March%201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\\Divdata\instruction\LDSHP%20ACADEMY\10-11\Focus%203%20-%2021st%20Century%20Learning\What%2021st%20Century%20Learning%20Means%20Feedback%20Feb.%2028%20&amp;%20March%20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>
        <c:manualLayout>
          <c:layoutTarget val="inner"/>
          <c:xMode val="edge"/>
          <c:yMode val="edge"/>
          <c:x val="4.0730491621239678E-2"/>
          <c:y val="2.7212058051567088E-2"/>
          <c:w val="0.93362848273773469"/>
          <c:h val="0.89317797591477543"/>
        </c:manualLayout>
      </c:layout>
      <c:barChart>
        <c:barDir val="col"/>
        <c:grouping val="clustered"/>
        <c:ser>
          <c:idx val="0"/>
          <c:order val="0"/>
          <c:tx>
            <c:strRef>
              <c:f>Teachers!$A$4</c:f>
              <c:strCache>
                <c:ptCount val="1"/>
                <c:pt idx="0">
                  <c:v>Engaging Students</c:v>
                </c:pt>
              </c:strCache>
            </c:strRef>
          </c:tx>
          <c:cat>
            <c:strRef>
              <c:f>Teachers!$B$3:$E$3</c:f>
              <c:strCache>
                <c:ptCount val="4"/>
                <c:pt idx="0">
                  <c:v>Beginning</c:v>
                </c:pt>
                <c:pt idx="1">
                  <c:v>Developing</c:v>
                </c:pt>
                <c:pt idx="2">
                  <c:v>Achieving</c:v>
                </c:pt>
                <c:pt idx="3">
                  <c:v>Excelling</c:v>
                </c:pt>
              </c:strCache>
            </c:strRef>
          </c:cat>
          <c:val>
            <c:numRef>
              <c:f>Teachers!$B$4:$E$4</c:f>
              <c:numCache>
                <c:formatCode>General</c:formatCode>
                <c:ptCount val="4"/>
                <c:pt idx="0">
                  <c:v>7</c:v>
                </c:pt>
                <c:pt idx="1">
                  <c:v>16</c:v>
                </c:pt>
                <c:pt idx="2">
                  <c:v>4</c:v>
                </c:pt>
                <c:pt idx="3">
                  <c:v>0</c:v>
                </c:pt>
              </c:numCache>
            </c:numRef>
          </c:val>
        </c:ser>
        <c:axId val="61259776"/>
        <c:axId val="61261312"/>
      </c:barChart>
      <c:catAx>
        <c:axId val="61259776"/>
        <c:scaling>
          <c:orientation val="minMax"/>
        </c:scaling>
        <c:axPos val="b"/>
        <c:tickLblPos val="nextTo"/>
        <c:crossAx val="61261312"/>
        <c:crosses val="autoZero"/>
        <c:auto val="1"/>
        <c:lblAlgn val="ctr"/>
        <c:lblOffset val="100"/>
      </c:catAx>
      <c:valAx>
        <c:axId val="61261312"/>
        <c:scaling>
          <c:orientation val="minMax"/>
        </c:scaling>
        <c:axPos val="l"/>
        <c:majorGridlines/>
        <c:numFmt formatCode="General" sourceLinked="1"/>
        <c:tickLblPos val="nextTo"/>
        <c:crossAx val="61259776"/>
        <c:crosses val="autoZero"/>
        <c:crossBetween val="between"/>
      </c:valAx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Classrooms!$A$63</c:f>
              <c:strCache>
                <c:ptCount val="1"/>
                <c:pt idx="0">
                  <c:v>Global</c:v>
                </c:pt>
              </c:strCache>
            </c:strRef>
          </c:tx>
          <c:cat>
            <c:strRef>
              <c:f>Classrooms!$B$62:$E$62</c:f>
              <c:strCache>
                <c:ptCount val="4"/>
                <c:pt idx="0">
                  <c:v>Beginning</c:v>
                </c:pt>
                <c:pt idx="1">
                  <c:v>Developing</c:v>
                </c:pt>
                <c:pt idx="2">
                  <c:v>Achieving</c:v>
                </c:pt>
                <c:pt idx="3">
                  <c:v>Excelling</c:v>
                </c:pt>
              </c:strCache>
            </c:strRef>
          </c:cat>
          <c:val>
            <c:numRef>
              <c:f>Classrooms!$B$63:$E$63</c:f>
              <c:numCache>
                <c:formatCode>General</c:formatCode>
                <c:ptCount val="4"/>
                <c:pt idx="0">
                  <c:v>20</c:v>
                </c:pt>
                <c:pt idx="1">
                  <c:v>5</c:v>
                </c:pt>
                <c:pt idx="2">
                  <c:v>1</c:v>
                </c:pt>
                <c:pt idx="3">
                  <c:v>0</c:v>
                </c:pt>
              </c:numCache>
            </c:numRef>
          </c:val>
        </c:ser>
        <c:axId val="61284352"/>
        <c:axId val="61285888"/>
      </c:barChart>
      <c:catAx>
        <c:axId val="61284352"/>
        <c:scaling>
          <c:orientation val="minMax"/>
        </c:scaling>
        <c:axPos val="b"/>
        <c:tickLblPos val="nextTo"/>
        <c:crossAx val="61285888"/>
        <c:crosses val="autoZero"/>
        <c:auto val="1"/>
        <c:lblAlgn val="ctr"/>
        <c:lblOffset val="100"/>
      </c:catAx>
      <c:valAx>
        <c:axId val="61285888"/>
        <c:scaling>
          <c:orientation val="minMax"/>
        </c:scaling>
        <c:axPos val="l"/>
        <c:majorGridlines/>
        <c:numFmt formatCode="General" sourceLinked="1"/>
        <c:tickLblPos val="nextTo"/>
        <c:crossAx val="61284352"/>
        <c:crosses val="autoZero"/>
        <c:crossBetween val="between"/>
      </c:valAx>
    </c:plotArea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Students!$A$18</c:f>
              <c:strCache>
                <c:ptCount val="1"/>
                <c:pt idx="0">
                  <c:v>Think Critically</c:v>
                </c:pt>
              </c:strCache>
            </c:strRef>
          </c:tx>
          <c:cat>
            <c:strRef>
              <c:f>Students!$B$17:$E$17</c:f>
              <c:strCache>
                <c:ptCount val="4"/>
                <c:pt idx="0">
                  <c:v>Beginning</c:v>
                </c:pt>
                <c:pt idx="1">
                  <c:v>Developing</c:v>
                </c:pt>
                <c:pt idx="2">
                  <c:v>Achieving</c:v>
                </c:pt>
                <c:pt idx="3">
                  <c:v>Excelling</c:v>
                </c:pt>
              </c:strCache>
            </c:strRef>
          </c:cat>
          <c:val>
            <c:numRef>
              <c:f>Students!$B$18:$E$18</c:f>
              <c:numCache>
                <c:formatCode>General</c:formatCode>
                <c:ptCount val="4"/>
                <c:pt idx="0">
                  <c:v>4</c:v>
                </c:pt>
                <c:pt idx="1">
                  <c:v>18</c:v>
                </c:pt>
                <c:pt idx="2">
                  <c:v>5</c:v>
                </c:pt>
                <c:pt idx="3">
                  <c:v>0</c:v>
                </c:pt>
              </c:numCache>
            </c:numRef>
          </c:val>
        </c:ser>
        <c:axId val="61334272"/>
        <c:axId val="61335808"/>
      </c:barChart>
      <c:catAx>
        <c:axId val="61334272"/>
        <c:scaling>
          <c:orientation val="minMax"/>
        </c:scaling>
        <c:axPos val="b"/>
        <c:tickLblPos val="nextTo"/>
        <c:crossAx val="61335808"/>
        <c:crosses val="autoZero"/>
        <c:auto val="1"/>
        <c:lblAlgn val="ctr"/>
        <c:lblOffset val="100"/>
      </c:catAx>
      <c:valAx>
        <c:axId val="61335808"/>
        <c:scaling>
          <c:orientation val="minMax"/>
        </c:scaling>
        <c:axPos val="l"/>
        <c:majorGridlines/>
        <c:numFmt formatCode="General" sourceLinked="1"/>
        <c:tickLblPos val="nextTo"/>
        <c:crossAx val="61334272"/>
        <c:crosses val="autoZero"/>
        <c:crossBetween val="between"/>
      </c:valAx>
    </c:plotArea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Students!$A$32</c:f>
              <c:strCache>
                <c:ptCount val="1"/>
                <c:pt idx="0">
                  <c:v>Solve Complex Problems</c:v>
                </c:pt>
              </c:strCache>
            </c:strRef>
          </c:tx>
          <c:cat>
            <c:strRef>
              <c:f>Students!$B$31:$E$31</c:f>
              <c:strCache>
                <c:ptCount val="4"/>
                <c:pt idx="0">
                  <c:v>Beginning</c:v>
                </c:pt>
                <c:pt idx="1">
                  <c:v>Developing</c:v>
                </c:pt>
                <c:pt idx="2">
                  <c:v>Achieving</c:v>
                </c:pt>
                <c:pt idx="3">
                  <c:v>Excelling</c:v>
                </c:pt>
              </c:strCache>
            </c:strRef>
          </c:cat>
          <c:val>
            <c:numRef>
              <c:f>Students!$B$32:$E$32</c:f>
              <c:numCache>
                <c:formatCode>General</c:formatCode>
                <c:ptCount val="4"/>
                <c:pt idx="0">
                  <c:v>5</c:v>
                </c:pt>
                <c:pt idx="1">
                  <c:v>13</c:v>
                </c:pt>
                <c:pt idx="2">
                  <c:v>9</c:v>
                </c:pt>
                <c:pt idx="3">
                  <c:v>0</c:v>
                </c:pt>
              </c:numCache>
            </c:numRef>
          </c:val>
        </c:ser>
        <c:axId val="93260800"/>
        <c:axId val="93292032"/>
      </c:barChart>
      <c:catAx>
        <c:axId val="93260800"/>
        <c:scaling>
          <c:orientation val="minMax"/>
        </c:scaling>
        <c:axPos val="b"/>
        <c:tickLblPos val="nextTo"/>
        <c:crossAx val="93292032"/>
        <c:crosses val="autoZero"/>
        <c:auto val="1"/>
        <c:lblAlgn val="ctr"/>
        <c:lblOffset val="100"/>
      </c:catAx>
      <c:valAx>
        <c:axId val="93292032"/>
        <c:scaling>
          <c:orientation val="minMax"/>
        </c:scaling>
        <c:axPos val="l"/>
        <c:majorGridlines/>
        <c:numFmt formatCode="General" sourceLinked="1"/>
        <c:tickLblPos val="nextTo"/>
        <c:crossAx val="93260800"/>
        <c:crosses val="autoZero"/>
        <c:crossBetween val="between"/>
      </c:valAx>
    </c:plotArea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Students!$A$63</c:f>
              <c:strCache>
                <c:ptCount val="1"/>
                <c:pt idx="0">
                  <c:v>Use Technology</c:v>
                </c:pt>
              </c:strCache>
            </c:strRef>
          </c:tx>
          <c:cat>
            <c:strRef>
              <c:f>Students!$B$62:$E$62</c:f>
              <c:strCache>
                <c:ptCount val="4"/>
                <c:pt idx="0">
                  <c:v>Beginning</c:v>
                </c:pt>
                <c:pt idx="1">
                  <c:v>Developing</c:v>
                </c:pt>
                <c:pt idx="2">
                  <c:v>Achieving</c:v>
                </c:pt>
                <c:pt idx="3">
                  <c:v>Excelling</c:v>
                </c:pt>
              </c:strCache>
            </c:strRef>
          </c:cat>
          <c:val>
            <c:numRef>
              <c:f>Students!$B$63:$E$63</c:f>
              <c:numCache>
                <c:formatCode>General</c:formatCode>
                <c:ptCount val="4"/>
                <c:pt idx="0">
                  <c:v>12</c:v>
                </c:pt>
                <c:pt idx="1">
                  <c:v>8</c:v>
                </c:pt>
                <c:pt idx="2">
                  <c:v>5</c:v>
                </c:pt>
                <c:pt idx="3">
                  <c:v>1</c:v>
                </c:pt>
              </c:numCache>
            </c:numRef>
          </c:val>
        </c:ser>
        <c:axId val="61700352"/>
        <c:axId val="61722624"/>
      </c:barChart>
      <c:catAx>
        <c:axId val="61700352"/>
        <c:scaling>
          <c:orientation val="minMax"/>
        </c:scaling>
        <c:axPos val="b"/>
        <c:tickLblPos val="nextTo"/>
        <c:crossAx val="61722624"/>
        <c:crosses val="autoZero"/>
        <c:auto val="1"/>
        <c:lblAlgn val="ctr"/>
        <c:lblOffset val="100"/>
      </c:catAx>
      <c:valAx>
        <c:axId val="61722624"/>
        <c:scaling>
          <c:orientation val="minMax"/>
        </c:scaling>
        <c:axPos val="l"/>
        <c:majorGridlines/>
        <c:numFmt formatCode="General" sourceLinked="1"/>
        <c:tickLblPos val="nextTo"/>
        <c:crossAx val="61700352"/>
        <c:crosses val="autoZero"/>
        <c:crossBetween val="between"/>
      </c:valAx>
    </c:plotArea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8793BB3B-2047-4481-87C4-6AF2EEA3FC98}" type="datetimeFigureOut">
              <a:rPr lang="en-US" smtClean="0"/>
              <a:pPr/>
              <a:t>2011-05-11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vert="horz" lIns="93324" tIns="46662" rIns="93324" bIns="4666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A3613B48-5028-4263-9028-2EC02D874B6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13B48-5028-4263-9028-2EC02D874B66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13B48-5028-4263-9028-2EC02D874B66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13B48-5028-4263-9028-2EC02D874B66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13B48-5028-4263-9028-2EC02D874B66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13B48-5028-4263-9028-2EC02D874B66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13B48-5028-4263-9028-2EC02D874B66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13B48-5028-4263-9028-2EC02D874B66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13B48-5028-4263-9028-2EC02D874B66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13B48-5028-4263-9028-2EC02D874B66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13B48-5028-4263-9028-2EC02D874B66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13B48-5028-4263-9028-2EC02D874B66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BF8D7-35ED-453F-8B62-616EDBE490A8}" type="datetimeFigureOut">
              <a:rPr lang="en-US" smtClean="0"/>
              <a:pPr/>
              <a:t>2011-05-11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082AD-0D8D-4B2A-B406-AEB030F312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BF8D7-35ED-453F-8B62-616EDBE490A8}" type="datetimeFigureOut">
              <a:rPr lang="en-US" smtClean="0"/>
              <a:pPr/>
              <a:t>2011-05-11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082AD-0D8D-4B2A-B406-AEB030F312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BF8D7-35ED-453F-8B62-616EDBE490A8}" type="datetimeFigureOut">
              <a:rPr lang="en-US" smtClean="0"/>
              <a:pPr/>
              <a:t>2011-05-11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082AD-0D8D-4B2A-B406-AEB030F312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BF8D7-35ED-453F-8B62-616EDBE490A8}" type="datetimeFigureOut">
              <a:rPr lang="en-US" smtClean="0"/>
              <a:pPr/>
              <a:t>2011-05-11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082AD-0D8D-4B2A-B406-AEB030F312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BF8D7-35ED-453F-8B62-616EDBE490A8}" type="datetimeFigureOut">
              <a:rPr lang="en-US" smtClean="0"/>
              <a:pPr/>
              <a:t>2011-05-11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082AD-0D8D-4B2A-B406-AEB030F312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BF8D7-35ED-453F-8B62-616EDBE490A8}" type="datetimeFigureOut">
              <a:rPr lang="en-US" smtClean="0"/>
              <a:pPr/>
              <a:t>2011-05-11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082AD-0D8D-4B2A-B406-AEB030F312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BF8D7-35ED-453F-8B62-616EDBE490A8}" type="datetimeFigureOut">
              <a:rPr lang="en-US" smtClean="0"/>
              <a:pPr/>
              <a:t>2011-05-11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082AD-0D8D-4B2A-B406-AEB030F312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BF8D7-35ED-453F-8B62-616EDBE490A8}" type="datetimeFigureOut">
              <a:rPr lang="en-US" smtClean="0"/>
              <a:pPr/>
              <a:t>2011-05-11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082AD-0D8D-4B2A-B406-AEB030F312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BF8D7-35ED-453F-8B62-616EDBE490A8}" type="datetimeFigureOut">
              <a:rPr lang="en-US" smtClean="0"/>
              <a:pPr/>
              <a:t>2011-05-11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082AD-0D8D-4B2A-B406-AEB030F312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BF8D7-35ED-453F-8B62-616EDBE490A8}" type="datetimeFigureOut">
              <a:rPr lang="en-US" smtClean="0"/>
              <a:pPr/>
              <a:t>2011-05-11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082AD-0D8D-4B2A-B406-AEB030F312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BF8D7-35ED-453F-8B62-616EDBE490A8}" type="datetimeFigureOut">
              <a:rPr lang="en-US" smtClean="0"/>
              <a:pPr/>
              <a:t>2011-05-11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082AD-0D8D-4B2A-B406-AEB030F312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9BF8D7-35ED-453F-8B62-616EDBE490A8}" type="datetimeFigureOut">
              <a:rPr lang="en-US" smtClean="0"/>
              <a:pPr/>
              <a:t>2011-05-11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9082AD-0D8D-4B2A-B406-AEB030F312D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533400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/>
              <a:t>t</a:t>
            </a:r>
            <a:r>
              <a:rPr lang="en-US" dirty="0" smtClean="0"/>
              <a:t>eam battle river</a:t>
            </a:r>
            <a:endParaRPr lang="en-US" dirty="0"/>
          </a:p>
        </p:txBody>
      </p:sp>
      <p:pic>
        <p:nvPicPr>
          <p:cNvPr id="8" name="Picture 2" descr="C:\Temporary Internet Files\Content.IE5\LWBBBOCS\MC900139387[1].wmf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2743200"/>
            <a:ext cx="3303465" cy="2819400"/>
          </a:xfrm>
          <a:prstGeom prst="rect">
            <a:avLst/>
          </a:prstGeom>
          <a:noFill/>
        </p:spPr>
      </p:pic>
      <p:pic>
        <p:nvPicPr>
          <p:cNvPr id="2057" name="Picture 9" descr="C:\Temporary Internet Files\Content.IE5\C90BK5MM\MC900442151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33800" y="1066800"/>
            <a:ext cx="1676400" cy="1676400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533400" y="1981200"/>
            <a:ext cx="259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Deb Boyda</a:t>
            </a:r>
          </a:p>
          <a:p>
            <a:r>
              <a:rPr lang="en-US" sz="2800" dirty="0" smtClean="0"/>
              <a:t>@DebraBoyda</a:t>
            </a:r>
            <a:endParaRPr lang="en-US" sz="2800" dirty="0"/>
          </a:p>
        </p:txBody>
      </p:sp>
      <p:sp>
        <p:nvSpPr>
          <p:cNvPr id="19" name="TextBox 18"/>
          <p:cNvSpPr txBox="1"/>
          <p:nvPr/>
        </p:nvSpPr>
        <p:spPr>
          <a:xfrm>
            <a:off x="228600" y="3581400"/>
            <a:ext cx="3048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Sharon MacFadyen</a:t>
            </a:r>
          </a:p>
          <a:p>
            <a:r>
              <a:rPr lang="en-US" sz="2800" dirty="0" smtClean="0"/>
              <a:t>@macfadyenbawlf</a:t>
            </a:r>
            <a:endParaRPr lang="en-US" sz="2800" dirty="0"/>
          </a:p>
        </p:txBody>
      </p:sp>
      <p:sp>
        <p:nvSpPr>
          <p:cNvPr id="20" name="TextBox 19"/>
          <p:cNvSpPr txBox="1"/>
          <p:nvPr/>
        </p:nvSpPr>
        <p:spPr>
          <a:xfrm>
            <a:off x="381000" y="5029200"/>
            <a:ext cx="2514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Patrick McFeely</a:t>
            </a:r>
          </a:p>
          <a:p>
            <a:r>
              <a:rPr lang="en-US" sz="2800" dirty="0" smtClean="0"/>
              <a:t>@mcfeely3c</a:t>
            </a:r>
            <a:endParaRPr lang="en-US" sz="2800" dirty="0"/>
          </a:p>
        </p:txBody>
      </p:sp>
      <p:sp>
        <p:nvSpPr>
          <p:cNvPr id="21" name="TextBox 20"/>
          <p:cNvSpPr txBox="1"/>
          <p:nvPr/>
        </p:nvSpPr>
        <p:spPr>
          <a:xfrm>
            <a:off x="6019800" y="1752600"/>
            <a:ext cx="2819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Karen Blumhagen</a:t>
            </a:r>
            <a:endParaRPr lang="en-US" sz="2800" dirty="0"/>
          </a:p>
          <a:p>
            <a:r>
              <a:rPr lang="en-US" sz="2800" dirty="0" smtClean="0"/>
              <a:t>@kblummers </a:t>
            </a:r>
            <a:endParaRPr lang="en-US" sz="2800" dirty="0"/>
          </a:p>
        </p:txBody>
      </p:sp>
      <p:sp>
        <p:nvSpPr>
          <p:cNvPr id="22" name="TextBox 21"/>
          <p:cNvSpPr txBox="1"/>
          <p:nvPr/>
        </p:nvSpPr>
        <p:spPr>
          <a:xfrm>
            <a:off x="6324600" y="3505200"/>
            <a:ext cx="2438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Ken Robitaille</a:t>
            </a:r>
          </a:p>
          <a:p>
            <a:r>
              <a:rPr lang="en-US" sz="2800" dirty="0" smtClean="0"/>
              <a:t>@krobitaille</a:t>
            </a:r>
          </a:p>
          <a:p>
            <a:endParaRPr lang="en-US" sz="2800" dirty="0" smtClean="0"/>
          </a:p>
        </p:txBody>
      </p:sp>
      <p:sp>
        <p:nvSpPr>
          <p:cNvPr id="23" name="TextBox 22"/>
          <p:cNvSpPr txBox="1"/>
          <p:nvPr/>
        </p:nvSpPr>
        <p:spPr>
          <a:xfrm>
            <a:off x="5791200" y="5334001"/>
            <a:ext cx="2971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Maureen Parker</a:t>
            </a:r>
          </a:p>
          <a:p>
            <a:r>
              <a:rPr lang="en-US" sz="2800" dirty="0" smtClean="0"/>
              <a:t>@maureen_parker</a:t>
            </a:r>
            <a:endParaRPr lang="en-US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752600" y="274638"/>
            <a:ext cx="5410200" cy="868362"/>
          </a:xfrm>
        </p:spPr>
        <p:txBody>
          <a:bodyPr/>
          <a:lstStyle/>
          <a:p>
            <a:r>
              <a:rPr lang="en-US" b="1" dirty="0" smtClean="0"/>
              <a:t>Details, details!</a:t>
            </a:r>
            <a:endParaRPr lang="en-US" b="1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5638800" y="1295400"/>
            <a:ext cx="2971800" cy="5181600"/>
          </a:xfrm>
          <a:solidFill>
            <a:schemeClr val="bg1">
              <a:lumMod val="95000"/>
            </a:schemeClr>
          </a:solidFill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PART 1</a:t>
            </a:r>
          </a:p>
          <a:p>
            <a:r>
              <a:rPr lang="en-US" sz="3200" dirty="0" smtClean="0"/>
              <a:t>End of April</a:t>
            </a:r>
          </a:p>
          <a:p>
            <a:r>
              <a:rPr lang="en-US" sz="3200" dirty="0" smtClean="0"/>
              <a:t>Half day f2f </a:t>
            </a:r>
          </a:p>
          <a:p>
            <a:r>
              <a:rPr lang="en-US" sz="3200" dirty="0" smtClean="0"/>
              <a:t>AISI Lead Teachers choose session time</a:t>
            </a:r>
          </a:p>
          <a:p>
            <a:r>
              <a:rPr lang="en-US" sz="3200" dirty="0" smtClean="0"/>
              <a:t>Invite trustees, Division Leadership team to participate</a:t>
            </a:r>
          </a:p>
          <a:p>
            <a:endParaRPr lang="en-US" dirty="0"/>
          </a:p>
        </p:txBody>
      </p:sp>
      <p:pic>
        <p:nvPicPr>
          <p:cNvPr id="24583" name="Picture 7" descr="C:\Temporary Internet Files\Content.IE5\LWBBBOCS\MC900071009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066800"/>
            <a:ext cx="5490401" cy="5791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</p:spPr>
        <p:txBody>
          <a:bodyPr/>
          <a:lstStyle/>
          <a:p>
            <a:r>
              <a:rPr lang="en-US" dirty="0" smtClean="0"/>
              <a:t>What we’re </a:t>
            </a:r>
            <a:r>
              <a:rPr lang="en-US" i="1" dirty="0" smtClean="0"/>
              <a:t>actually</a:t>
            </a:r>
            <a:r>
              <a:rPr lang="en-US" dirty="0" smtClean="0"/>
              <a:t> doing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6553200" cy="4876800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err="1" smtClean="0"/>
              <a:t>Pecha</a:t>
            </a:r>
            <a:r>
              <a:rPr lang="en-US" b="1" dirty="0" smtClean="0"/>
              <a:t> </a:t>
            </a:r>
            <a:r>
              <a:rPr lang="en-US" b="1" dirty="0" err="1" smtClean="0"/>
              <a:t>Kucha</a:t>
            </a:r>
            <a:r>
              <a:rPr lang="en-US" b="1" dirty="0" smtClean="0"/>
              <a:t> Process Circle</a:t>
            </a:r>
          </a:p>
          <a:p>
            <a:pPr lvl="1"/>
            <a:r>
              <a:rPr lang="en-US" dirty="0" smtClean="0"/>
              <a:t>Maureen on PLP</a:t>
            </a:r>
          </a:p>
          <a:p>
            <a:pPr lvl="1"/>
            <a:r>
              <a:rPr lang="en-US" dirty="0" smtClean="0"/>
              <a:t>Sharon on blogging</a:t>
            </a:r>
          </a:p>
          <a:p>
            <a:pPr lvl="1"/>
            <a:r>
              <a:rPr lang="en-US" dirty="0" smtClean="0"/>
              <a:t>Ken on social bookmarking</a:t>
            </a:r>
          </a:p>
          <a:p>
            <a:pPr lvl="1"/>
            <a:r>
              <a:rPr lang="en-US" dirty="0" smtClean="0"/>
              <a:t>Karen on Google docs</a:t>
            </a:r>
          </a:p>
          <a:p>
            <a:pPr lvl="1"/>
            <a:r>
              <a:rPr lang="en-US" dirty="0" smtClean="0"/>
              <a:t>Deb on cameras</a:t>
            </a:r>
          </a:p>
          <a:p>
            <a:pPr lvl="1"/>
            <a:r>
              <a:rPr lang="en-US" dirty="0" smtClean="0"/>
              <a:t>Pat on Twitter</a:t>
            </a:r>
            <a:endParaRPr lang="en-US" dirty="0"/>
          </a:p>
          <a:p>
            <a:pPr>
              <a:buNone/>
            </a:pPr>
            <a:r>
              <a:rPr lang="en-US" b="1" dirty="0" smtClean="0"/>
              <a:t>Support for PLN Building</a:t>
            </a:r>
          </a:p>
          <a:p>
            <a:pPr lvl="1">
              <a:buNone/>
            </a:pPr>
            <a:r>
              <a:rPr lang="en-US" dirty="0" smtClean="0"/>
              <a:t>- Participants will choose any 3 topics and get started with 25 minutes of hands-on learning</a:t>
            </a:r>
            <a:endParaRPr lang="en-US" dirty="0"/>
          </a:p>
        </p:txBody>
      </p:sp>
      <p:pic>
        <p:nvPicPr>
          <p:cNvPr id="25603" name="Picture 3" descr="C:\Temporary Internet Files\Content.IE5\M76ASHYO\MC90007874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86600" y="-159807"/>
            <a:ext cx="1752600" cy="71604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 Progress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457200" y="1600200"/>
            <a:ext cx="4572000" cy="4525963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dirty="0" smtClean="0"/>
              <a:t>Number of Twitter accounts; tweets; blogs, etc.</a:t>
            </a:r>
          </a:p>
          <a:p>
            <a:r>
              <a:rPr lang="en-US" dirty="0" smtClean="0"/>
              <a:t>Participant perception / reflection survey</a:t>
            </a:r>
          </a:p>
          <a:p>
            <a:r>
              <a:rPr lang="en-US" dirty="0" smtClean="0"/>
              <a:t>Anecdotal</a:t>
            </a:r>
          </a:p>
          <a:p>
            <a:r>
              <a:rPr lang="en-US" dirty="0" smtClean="0"/>
              <a:t>PLP debrief</a:t>
            </a:r>
            <a:endParaRPr lang="en-US" dirty="0"/>
          </a:p>
        </p:txBody>
      </p:sp>
      <p:pic>
        <p:nvPicPr>
          <p:cNvPr id="26629" name="Picture 5" descr="C:\Temporary Internet Files\Content.IE5\N6USSI6V\MC900250895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0" y="2362200"/>
            <a:ext cx="3288734" cy="3352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9400" y="609600"/>
            <a:ext cx="3008313" cy="1130300"/>
          </a:xfrm>
        </p:spPr>
        <p:txBody>
          <a:bodyPr>
            <a:normAutofit/>
          </a:bodyPr>
          <a:lstStyle/>
          <a:p>
            <a:pPr algn="ctr"/>
            <a:r>
              <a:rPr lang="en-US" sz="4400" dirty="0" smtClean="0"/>
              <a:t>The Journey</a:t>
            </a:r>
            <a:endParaRPr lang="en-US" sz="4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47800"/>
            <a:ext cx="8229600" cy="2286000"/>
          </a:xfrm>
        </p:spPr>
        <p:txBody>
          <a:bodyPr>
            <a:normAutofit fontScale="92500" lnSpcReduction="20000"/>
          </a:bodyPr>
          <a:lstStyle/>
          <a:p>
            <a:endParaRPr lang="en-US" sz="3200" dirty="0" smtClean="0"/>
          </a:p>
          <a:p>
            <a:r>
              <a:rPr lang="en-US" sz="4800" dirty="0" smtClean="0"/>
              <a:t>“I feel like a pig covered in mud. I want to get the dirt off but it’s </a:t>
            </a:r>
            <a:r>
              <a:rPr lang="en-US" sz="4800" dirty="0" err="1" smtClean="0"/>
              <a:t>gonna</a:t>
            </a:r>
            <a:r>
              <a:rPr lang="en-US" sz="4800" dirty="0" smtClean="0"/>
              <a:t> take a LOT of water!”</a:t>
            </a:r>
          </a:p>
        </p:txBody>
      </p:sp>
      <p:pic>
        <p:nvPicPr>
          <p:cNvPr id="8193" name="Picture 1" descr="C:\Temporary Internet Files\Content.IE5\7PNSCFKR\MC900030474[1].wm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3962400"/>
            <a:ext cx="5283065" cy="2895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1066800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en-US" dirty="0"/>
              <a:t>t</a:t>
            </a:r>
            <a:r>
              <a:rPr lang="en-US" dirty="0" smtClean="0"/>
              <a:t>eam battle river</a:t>
            </a:r>
            <a:endParaRPr lang="en-US" dirty="0"/>
          </a:p>
        </p:txBody>
      </p:sp>
      <p:pic>
        <p:nvPicPr>
          <p:cNvPr id="8" name="Picture 2" descr="C:\Temporary Internet Files\Content.IE5\LWBBBOCS\MC900139387[1].wmf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3200" y="2743200"/>
            <a:ext cx="3303465" cy="2819400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533400" y="1981200"/>
            <a:ext cx="259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Deb Boyda</a:t>
            </a:r>
          </a:p>
          <a:p>
            <a:r>
              <a:rPr lang="en-US" sz="2800" dirty="0" smtClean="0"/>
              <a:t>@DebraBoyda</a:t>
            </a:r>
            <a:endParaRPr lang="en-US" sz="2800" dirty="0"/>
          </a:p>
        </p:txBody>
      </p:sp>
      <p:sp>
        <p:nvSpPr>
          <p:cNvPr id="19" name="TextBox 18"/>
          <p:cNvSpPr txBox="1"/>
          <p:nvPr/>
        </p:nvSpPr>
        <p:spPr>
          <a:xfrm>
            <a:off x="228600" y="3581400"/>
            <a:ext cx="3048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Sharon MacFadyen</a:t>
            </a:r>
          </a:p>
          <a:p>
            <a:r>
              <a:rPr lang="en-US" sz="2800" dirty="0" smtClean="0"/>
              <a:t>@macfadyenbawlf</a:t>
            </a:r>
            <a:endParaRPr lang="en-US" sz="2800" dirty="0"/>
          </a:p>
        </p:txBody>
      </p:sp>
      <p:sp>
        <p:nvSpPr>
          <p:cNvPr id="20" name="TextBox 19"/>
          <p:cNvSpPr txBox="1"/>
          <p:nvPr/>
        </p:nvSpPr>
        <p:spPr>
          <a:xfrm>
            <a:off x="381000" y="5029200"/>
            <a:ext cx="2514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Patrick McFeely</a:t>
            </a:r>
          </a:p>
          <a:p>
            <a:r>
              <a:rPr lang="en-US" sz="2800" dirty="0" smtClean="0"/>
              <a:t>@mcfeely3c</a:t>
            </a:r>
            <a:endParaRPr lang="en-US" sz="2800" dirty="0"/>
          </a:p>
        </p:txBody>
      </p:sp>
      <p:sp>
        <p:nvSpPr>
          <p:cNvPr id="21" name="TextBox 20"/>
          <p:cNvSpPr txBox="1"/>
          <p:nvPr/>
        </p:nvSpPr>
        <p:spPr>
          <a:xfrm>
            <a:off x="6019800" y="1752600"/>
            <a:ext cx="2819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Karen Blumhagen</a:t>
            </a:r>
            <a:endParaRPr lang="en-US" sz="2800" dirty="0"/>
          </a:p>
          <a:p>
            <a:r>
              <a:rPr lang="en-US" sz="2800" dirty="0" smtClean="0"/>
              <a:t>@kblummers </a:t>
            </a:r>
            <a:endParaRPr lang="en-US" sz="2800" dirty="0"/>
          </a:p>
        </p:txBody>
      </p:sp>
      <p:sp>
        <p:nvSpPr>
          <p:cNvPr id="22" name="TextBox 21"/>
          <p:cNvSpPr txBox="1"/>
          <p:nvPr/>
        </p:nvSpPr>
        <p:spPr>
          <a:xfrm>
            <a:off x="6324600" y="3505200"/>
            <a:ext cx="2438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Ken Robitaille</a:t>
            </a:r>
          </a:p>
          <a:p>
            <a:r>
              <a:rPr lang="en-US" sz="2800" dirty="0" smtClean="0"/>
              <a:t>@krobitaille</a:t>
            </a:r>
          </a:p>
          <a:p>
            <a:endParaRPr lang="en-US" sz="2800" dirty="0" smtClean="0"/>
          </a:p>
        </p:txBody>
      </p:sp>
      <p:sp>
        <p:nvSpPr>
          <p:cNvPr id="23" name="TextBox 22"/>
          <p:cNvSpPr txBox="1"/>
          <p:nvPr/>
        </p:nvSpPr>
        <p:spPr>
          <a:xfrm>
            <a:off x="5791200" y="5334001"/>
            <a:ext cx="2971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Maureen Parker</a:t>
            </a:r>
          </a:p>
          <a:p>
            <a:r>
              <a:rPr lang="en-US" sz="2800" dirty="0" smtClean="0"/>
              <a:t>@maureen_parker</a:t>
            </a:r>
            <a:endParaRPr lang="en-US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focus of interest – </a:t>
            </a:r>
            <a:br>
              <a:rPr lang="en-US" dirty="0" smtClean="0"/>
            </a:br>
            <a:r>
              <a:rPr lang="en-US" dirty="0" smtClean="0"/>
              <a:t>developing digital citizenship</a:t>
            </a:r>
            <a:endParaRPr lang="en-US" dirty="0"/>
          </a:p>
        </p:txBody>
      </p:sp>
      <p:pic>
        <p:nvPicPr>
          <p:cNvPr id="1029" name="Picture 5" descr="C:\Temporary Internet Files\Content.IE5\H611UWXR\MC900442038[1].wmf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2819400"/>
            <a:ext cx="2286000" cy="2849148"/>
          </a:xfrm>
          <a:prstGeom prst="rect">
            <a:avLst/>
          </a:prstGeom>
          <a:noFill/>
        </p:spPr>
      </p:pic>
      <p:pic>
        <p:nvPicPr>
          <p:cNvPr id="1032" name="Picture 8" descr="C:\Temporary Internet Files\Content.IE5\C90BK5MM\MC900198983[1]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0600" y="3048000"/>
            <a:ext cx="3504869" cy="2743200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685800" y="1905000"/>
            <a:ext cx="3276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Our dream</a:t>
            </a:r>
            <a:endParaRPr lang="en-US" sz="4000" dirty="0"/>
          </a:p>
        </p:txBody>
      </p:sp>
      <p:sp>
        <p:nvSpPr>
          <p:cNvPr id="18" name="TextBox 17"/>
          <p:cNvSpPr txBox="1"/>
          <p:nvPr/>
        </p:nvSpPr>
        <p:spPr>
          <a:xfrm>
            <a:off x="5029200" y="1905000"/>
            <a:ext cx="3429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Our discovery</a:t>
            </a:r>
            <a:endParaRPr lang="en-US" sz="4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153400" cy="1327150"/>
          </a:xfrm>
        </p:spPr>
        <p:txBody>
          <a:bodyPr>
            <a:noAutofit/>
          </a:bodyPr>
          <a:lstStyle/>
          <a:p>
            <a:pPr algn="ctr"/>
            <a:r>
              <a:rPr lang="en-US" sz="2800" dirty="0" smtClean="0"/>
              <a:t>The data that focused us – BRSD Leadership Academy February 2011 - 21</a:t>
            </a:r>
            <a:r>
              <a:rPr lang="en-US" sz="2800" baseline="30000" dirty="0" smtClean="0"/>
              <a:t>st</a:t>
            </a:r>
            <a:r>
              <a:rPr lang="en-US" sz="2800" dirty="0" smtClean="0"/>
              <a:t> Century Learning Focus</a:t>
            </a:r>
            <a:endParaRPr lang="en-US" sz="2800" dirty="0"/>
          </a:p>
        </p:txBody>
      </p:sp>
      <p:pic>
        <p:nvPicPr>
          <p:cNvPr id="1027" name="Picture 3" descr="C:\Temporary Internet Files\Content.IE5\LWBBBOCS\MC900439356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1905000"/>
            <a:ext cx="4191000" cy="4191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</p:spPr>
        <p:txBody>
          <a:bodyPr>
            <a:normAutofit fontScale="90000"/>
          </a:bodyPr>
          <a:lstStyle/>
          <a:p>
            <a:pPr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US" sz="3600" dirty="0" smtClean="0">
                <a:solidFill>
                  <a:prstClr val="black"/>
                </a:solidFill>
              </a:rPr>
              <a:t>Now more than ever, teachers are charged with engaging students</a:t>
            </a:r>
            <a:r>
              <a:rPr lang="en-US" b="1" dirty="0">
                <a:solidFill>
                  <a:prstClr val="black"/>
                </a:solidFill>
              </a:rPr>
              <a:t/>
            </a:r>
            <a:br>
              <a:rPr lang="en-US" b="1" dirty="0">
                <a:solidFill>
                  <a:prstClr val="black"/>
                </a:solidFill>
              </a:rPr>
            </a:br>
            <a:endParaRPr lang="en-US" dirty="0"/>
          </a:p>
        </p:txBody>
      </p:sp>
      <p:graphicFrame>
        <p:nvGraphicFramePr>
          <p:cNvPr id="8" name="Chart 7"/>
          <p:cNvGraphicFramePr/>
          <p:nvPr/>
        </p:nvGraphicFramePr>
        <p:xfrm>
          <a:off x="990600" y="1524000"/>
          <a:ext cx="7391400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990600"/>
          </a:xfrm>
        </p:spPr>
        <p:txBody>
          <a:bodyPr>
            <a:noAutofit/>
          </a:bodyPr>
          <a:lstStyle/>
          <a:p>
            <a:r>
              <a:rPr lang="en-US" sz="3600" b="1" dirty="0" smtClean="0"/>
              <a:t>In the 21</a:t>
            </a:r>
            <a:r>
              <a:rPr lang="en-US" sz="3600" b="1" baseline="30000" dirty="0" smtClean="0"/>
              <a:t>st</a:t>
            </a:r>
            <a:r>
              <a:rPr lang="en-US" sz="3600" b="1" dirty="0" smtClean="0"/>
              <a:t> century, classrooms must be global</a:t>
            </a:r>
            <a:endParaRPr lang="en-US" sz="3600" b="1" dirty="0"/>
          </a:p>
        </p:txBody>
      </p:sp>
      <p:graphicFrame>
        <p:nvGraphicFramePr>
          <p:cNvPr id="4" name="Chart 3"/>
          <p:cNvGraphicFramePr/>
          <p:nvPr/>
        </p:nvGraphicFramePr>
        <p:xfrm>
          <a:off x="914400" y="2057400"/>
          <a:ext cx="7467600" cy="4343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2954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All students in the 21</a:t>
            </a:r>
            <a:r>
              <a:rPr lang="en-US" b="1" baseline="30000" dirty="0" smtClean="0"/>
              <a:t>st</a:t>
            </a:r>
            <a:r>
              <a:rPr lang="en-US" b="1" dirty="0" smtClean="0"/>
              <a:t> century must have the ability to think critically</a:t>
            </a:r>
            <a:endParaRPr lang="en-US" b="1" dirty="0"/>
          </a:p>
        </p:txBody>
      </p:sp>
      <p:graphicFrame>
        <p:nvGraphicFramePr>
          <p:cNvPr id="3" name="Chart 2"/>
          <p:cNvGraphicFramePr/>
          <p:nvPr/>
        </p:nvGraphicFramePr>
        <p:xfrm>
          <a:off x="533400" y="1905000"/>
          <a:ext cx="7848600" cy="4419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10600" cy="1219200"/>
          </a:xfrm>
        </p:spPr>
        <p:txBody>
          <a:bodyPr>
            <a:noAutofit/>
          </a:bodyPr>
          <a:lstStyle/>
          <a:p>
            <a:r>
              <a:rPr lang="en-US" sz="3800" b="1" dirty="0" smtClean="0"/>
              <a:t>All students in the 21</a:t>
            </a:r>
            <a:r>
              <a:rPr lang="en-US" sz="3800" b="1" baseline="30000" dirty="0" smtClean="0"/>
              <a:t>st</a:t>
            </a:r>
            <a:r>
              <a:rPr lang="en-US" sz="3800" b="1" dirty="0" smtClean="0"/>
              <a:t> century must have the ability to solve complex problems</a:t>
            </a:r>
            <a:endParaRPr lang="en-US" sz="3800" b="1" dirty="0"/>
          </a:p>
        </p:txBody>
      </p:sp>
      <p:graphicFrame>
        <p:nvGraphicFramePr>
          <p:cNvPr id="4" name="Chart 3"/>
          <p:cNvGraphicFramePr/>
          <p:nvPr/>
        </p:nvGraphicFramePr>
        <p:xfrm>
          <a:off x="685800" y="1981200"/>
          <a:ext cx="7696200" cy="3962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06562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All students in the 21</a:t>
            </a:r>
            <a:r>
              <a:rPr lang="en-US" sz="3600" b="1" baseline="30000" dirty="0" smtClean="0"/>
              <a:t>st</a:t>
            </a:r>
            <a:r>
              <a:rPr lang="en-US" sz="3600" b="1" dirty="0" smtClean="0"/>
              <a:t> century must have the ability to use technology</a:t>
            </a:r>
            <a:endParaRPr lang="en-US" sz="3600" b="1" dirty="0"/>
          </a:p>
        </p:txBody>
      </p:sp>
      <p:graphicFrame>
        <p:nvGraphicFramePr>
          <p:cNvPr id="3" name="Chart 2"/>
          <p:cNvGraphicFramePr/>
          <p:nvPr/>
        </p:nvGraphicFramePr>
        <p:xfrm>
          <a:off x="457200" y="1828800"/>
          <a:ext cx="8153400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What we’re doing </a:t>
            </a:r>
            <a:r>
              <a:rPr lang="en-US" sz="3100" dirty="0" smtClean="0"/>
              <a:t>(besides the dance of joy at finally narrowing the focus):</a:t>
            </a:r>
            <a:endParaRPr lang="en-US" sz="31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05200" y="1524000"/>
            <a:ext cx="5029200" cy="487680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en-US" sz="3200" dirty="0" smtClean="0"/>
              <a:t>Supporting 20 Lead teachers from 24 schools build their PLN</a:t>
            </a:r>
          </a:p>
          <a:p>
            <a:pPr marL="514350" indent="-514350">
              <a:buNone/>
            </a:pPr>
            <a:endParaRPr lang="en-US" sz="3200" dirty="0" smtClean="0"/>
          </a:p>
          <a:p>
            <a:pPr>
              <a:buNone/>
            </a:pPr>
            <a:r>
              <a:rPr lang="en-US" sz="3200" dirty="0" smtClean="0"/>
              <a:t>2. Building a robust network of professional learners with capacity to tweet, blog, flip, bookmark, digitize learning, and make collaborative docs (!)</a:t>
            </a:r>
            <a:endParaRPr lang="en-US" sz="3200" dirty="0"/>
          </a:p>
        </p:txBody>
      </p:sp>
      <p:pic>
        <p:nvPicPr>
          <p:cNvPr id="23557" name="Picture 5" descr="C:\Temporary Internet Files\Content.IE5\M76ASHYO\MC900440452[1]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295400"/>
            <a:ext cx="3706151" cy="4953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415</TotalTime>
  <Words>328</Words>
  <Application>Microsoft Office PowerPoint</Application>
  <PresentationFormat>On-screen Show (4:3)</PresentationFormat>
  <Paragraphs>75</Paragraphs>
  <Slides>14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team battle river</vt:lpstr>
      <vt:lpstr>focus of interest –  developing digital citizenship</vt:lpstr>
      <vt:lpstr>The data that focused us – BRSD Leadership Academy February 2011 - 21st Century Learning Focus</vt:lpstr>
      <vt:lpstr>Now more than ever, teachers are charged with engaging students </vt:lpstr>
      <vt:lpstr>In the 21st century, classrooms must be global</vt:lpstr>
      <vt:lpstr>All students in the 21st century must have the ability to think critically</vt:lpstr>
      <vt:lpstr>All students in the 21st century must have the ability to solve complex problems</vt:lpstr>
      <vt:lpstr>All students in the 21st century must have the ability to use technology</vt:lpstr>
      <vt:lpstr>What we’re doing (besides the dance of joy at finally narrowing the focus):</vt:lpstr>
      <vt:lpstr>Details, details!</vt:lpstr>
      <vt:lpstr>What we’re actually doing</vt:lpstr>
      <vt:lpstr>Measure Progress</vt:lpstr>
      <vt:lpstr>The Journey</vt:lpstr>
      <vt:lpstr>team battle river</vt:lpstr>
    </vt:vector>
  </TitlesOfParts>
  <Company>Battle River School Division No. 31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Maureen Parker</dc:creator>
  <cp:lastModifiedBy>Maureen Parker</cp:lastModifiedBy>
  <cp:revision>121</cp:revision>
  <dcterms:created xsi:type="dcterms:W3CDTF">2011-03-17T14:43:01Z</dcterms:created>
  <dcterms:modified xsi:type="dcterms:W3CDTF">2011-05-11T23:52:14Z</dcterms:modified>
</cp:coreProperties>
</file>