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1"/>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93" r:id="rId28"/>
    <p:sldId id="294" r:id="rId29"/>
    <p:sldId id="283" r:id="rId30"/>
    <p:sldId id="295" r:id="rId31"/>
    <p:sldId id="284" r:id="rId32"/>
    <p:sldId id="285" r:id="rId33"/>
    <p:sldId id="302" r:id="rId34"/>
    <p:sldId id="286" r:id="rId35"/>
    <p:sldId id="287" r:id="rId36"/>
    <p:sldId id="296" r:id="rId37"/>
    <p:sldId id="288" r:id="rId38"/>
    <p:sldId id="297" r:id="rId39"/>
    <p:sldId id="289" r:id="rId40"/>
    <p:sldId id="298" r:id="rId41"/>
    <p:sldId id="290" r:id="rId42"/>
    <p:sldId id="299" r:id="rId43"/>
    <p:sldId id="292" r:id="rId44"/>
    <p:sldId id="301" r:id="rId45"/>
    <p:sldId id="291" r:id="rId46"/>
    <p:sldId id="300" r:id="rId47"/>
    <p:sldId id="304" r:id="rId48"/>
    <p:sldId id="305" r:id="rId49"/>
    <p:sldId id="303"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9" autoAdjust="0"/>
    <p:restoredTop sz="94660"/>
  </p:normalViewPr>
  <p:slideViewPr>
    <p:cSldViewPr>
      <p:cViewPr varScale="1">
        <p:scale>
          <a:sx n="73" d="100"/>
          <a:sy n="73" d="100"/>
        </p:scale>
        <p:origin x="-1080"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B8C2CC-6A22-40BE-B962-EAEAC0B37A3B}" type="datetimeFigureOut">
              <a:rPr lang="en-US" smtClean="0"/>
              <a:pPr/>
              <a:t>5/8/2011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A50C2D-079F-4EBE-91B5-5B488B7AAFD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EA50C2D-079F-4EBE-91B5-5B488B7AAFDD}" type="slidenum">
              <a:rPr lang="en-US" smtClean="0"/>
              <a:pPr/>
              <a:t>32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37256CB-8D91-4213-BD46-1C4418AF3E75}" type="datetimeFigureOut">
              <a:rPr lang="en-US" smtClean="0"/>
              <a:pPr/>
              <a:t>5/8/2011</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74D3F2B4-8EC9-4AEB-815B-FB422F6F849B}" type="slidenum">
              <a:rPr lang="en-US" smtClean="0"/>
              <a:pPr/>
              <a:t>‹#›</a:t>
            </a:fld>
            <a:endParaRPr lang="en-US"/>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7256CB-8D91-4213-BD46-1C4418AF3E75}" type="datetimeFigureOut">
              <a:rPr lang="en-US" smtClean="0"/>
              <a:pPr/>
              <a:t>5/8/2011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4D3F2B4-8EC9-4AEB-815B-FB422F6F849B}" type="slidenum">
              <a:rPr lang="en-US" smtClean="0"/>
              <a:pPr/>
              <a:t>‹#›</a:t>
            </a:fld>
            <a:endParaRPr lang="en-US"/>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7256CB-8D91-4213-BD46-1C4418AF3E75}" type="datetimeFigureOut">
              <a:rPr lang="en-US" smtClean="0"/>
              <a:pPr/>
              <a:t>5/8/2011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4D3F2B4-8EC9-4AEB-815B-FB422F6F849B}" type="slidenum">
              <a:rPr lang="en-US" smtClean="0"/>
              <a:pPr/>
              <a:t>‹#›</a:t>
            </a:fld>
            <a:endParaRPr lang="en-US"/>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37256CB-8D91-4213-BD46-1C4418AF3E75}" type="datetimeFigureOut">
              <a:rPr lang="en-US" smtClean="0"/>
              <a:pPr/>
              <a:t>5/8/2011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4D3F2B4-8EC9-4AEB-815B-FB422F6F849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37256CB-8D91-4213-BD46-1C4418AF3E75}" type="datetimeFigureOut">
              <a:rPr lang="en-US" smtClean="0"/>
              <a:pPr/>
              <a:t>5/8/2011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4D3F2B4-8EC9-4AEB-815B-FB422F6F849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37256CB-8D91-4213-BD46-1C4418AF3E75}" type="datetimeFigureOut">
              <a:rPr lang="en-US" smtClean="0"/>
              <a:pPr/>
              <a:t>5/8/2011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4D3F2B4-8EC9-4AEB-815B-FB422F6F849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37256CB-8D91-4213-BD46-1C4418AF3E75}" type="datetimeFigureOut">
              <a:rPr lang="en-US" smtClean="0"/>
              <a:pPr/>
              <a:t>5/8/2011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74D3F2B4-8EC9-4AEB-815B-FB422F6F849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37256CB-8D91-4213-BD46-1C4418AF3E75}" type="datetimeFigureOut">
              <a:rPr lang="en-US" smtClean="0"/>
              <a:pPr/>
              <a:t>5/8/2011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4D3F2B4-8EC9-4AEB-815B-FB422F6F849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37256CB-8D91-4213-BD46-1C4418AF3E75}" type="datetimeFigureOut">
              <a:rPr lang="en-US" smtClean="0"/>
              <a:pPr/>
              <a:t>5/8/2011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4D3F2B4-8EC9-4AEB-815B-FB422F6F849B}" type="slidenum">
              <a:rPr lang="en-US" smtClean="0"/>
              <a:pPr/>
              <a:t>‹#›</a:t>
            </a:fld>
            <a:endParaRPr lang="en-US"/>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37256CB-8D91-4213-BD46-1C4418AF3E75}" type="datetimeFigureOut">
              <a:rPr lang="en-US" smtClean="0"/>
              <a:pPr/>
              <a:t>5/8/2011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4D3F2B4-8EC9-4AEB-815B-FB422F6F849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37256CB-8D91-4213-BD46-1C4418AF3E75}" type="datetimeFigureOut">
              <a:rPr lang="en-US" smtClean="0"/>
              <a:pPr/>
              <a:t>5/8/2011</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74D3F2B4-8EC9-4AEB-815B-FB422F6F849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37256CB-8D91-4213-BD46-1C4418AF3E75}" type="datetimeFigureOut">
              <a:rPr lang="en-US" smtClean="0"/>
              <a:pPr/>
              <a:t>5/8/2011</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4D3F2B4-8EC9-4AEB-815B-FB422F6F849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fade thruBlk="1"/>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hyperlink" Target="http://tinyurl.com/424ar65"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tinyurl.com/446rmah"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plpcanadian10.wikispaces.com/Chinook's+Edge+Team+7" TargetMode="External"/><Relationship Id="rId2" Type="http://schemas.openxmlformats.org/officeDocument/2006/relationships/hyperlink" Target="http://tinyurl.com/3fqpwps"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youtu.be/XXEfiriiWZc" TargetMode="External"/><Relationship Id="rId3" Type="http://schemas.openxmlformats.org/officeDocument/2006/relationships/hyperlink" Target="http://youtu.be/PRBzk9SIczQ" TargetMode="External"/><Relationship Id="rId7" Type="http://schemas.openxmlformats.org/officeDocument/2006/relationships/hyperlink" Target="http://youtu.be/EIB1Onx5nb8"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youtu.be/UFTVz79ByS0" TargetMode="External"/><Relationship Id="rId5" Type="http://schemas.openxmlformats.org/officeDocument/2006/relationships/hyperlink" Target="http://youtu.be/vnhSOELXKug" TargetMode="External"/><Relationship Id="rId4" Type="http://schemas.openxmlformats.org/officeDocument/2006/relationships/hyperlink" Target="http://youtu.be/WqNFtXPW7KM"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35.xml.rels><?xml version="1.0" encoding="UTF-8" standalone="yes"?>
<Relationships xmlns="http://schemas.openxmlformats.org/package/2006/relationships"><Relationship Id="rId2" Type="http://schemas.openxmlformats.org/officeDocument/2006/relationships/hyperlink" Target="http://spruceview6.edu.glogster.com/glogster-assignment/"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hyperlink" Target="http://kidblog.org/MsPattersonsClass/"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hyperlink" Target="https://owa.chinooksedge.ab.ca/exchweb/bin/redir.asp?URL=http://cherraolthof.wordpress.com/2011/05/02/obamas-speech-a-grade-8-perspectiv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hyperlink" Target="http://www.youtube.com/watch?v=UxHR12x_efw"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hyperlink" Target="https://sites.google.com/a/cesd73.ca/poetic-devices-group3/"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cremonagrade8.wikispaces.com/" TargetMode="External"/><Relationship Id="rId2" Type="http://schemas.openxmlformats.org/officeDocument/2006/relationships/hyperlink" Target="http://www.olthofgrade8.wikispaces.com/"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http://www.classtools.net/fb/39/Le94ab" TargetMode="External"/><Relationship Id="rId2" Type="http://schemas.openxmlformats.org/officeDocument/2006/relationships/hyperlink" Target="http://www.classtools.net/fb/28/Sc634Z" TargetMode="External"/><Relationship Id="rId1" Type="http://schemas.openxmlformats.org/officeDocument/2006/relationships/slideLayout" Target="../slideLayouts/slideLayout2.xml"/><Relationship Id="rId6" Type="http://schemas.openxmlformats.org/officeDocument/2006/relationships/hyperlink" Target="https://owa.chinooksedge.ab.ca/exchweb/bin/redir.asp?URL=http://www.classtools.net/fb/38/lU6lBc" TargetMode="External"/><Relationship Id="rId5" Type="http://schemas.openxmlformats.org/officeDocument/2006/relationships/hyperlink" Target="http://www.classtools.net/fb/46/TVfL3J" TargetMode="External"/><Relationship Id="rId4" Type="http://schemas.openxmlformats.org/officeDocument/2006/relationships/hyperlink" Target="http://www.classtools.net/fb/48/LeKCVa" TargetMode="External"/></Relationships>
</file>

<file path=ppt/slides/_rels/slide4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260648"/>
            <a:ext cx="7772400" cy="1829761"/>
          </a:xfrm>
        </p:spPr>
        <p:txBody>
          <a:bodyPr/>
          <a:lstStyle/>
          <a:p>
            <a:pPr algn="ctr"/>
            <a:r>
              <a:rPr lang="en-US" dirty="0" smtClean="0"/>
              <a:t>Using Web 2.0 Tools to Improve Literacy Skills</a:t>
            </a:r>
            <a:endParaRPr lang="en-US" dirty="0"/>
          </a:p>
        </p:txBody>
      </p:sp>
      <p:sp>
        <p:nvSpPr>
          <p:cNvPr id="3" name="Subtitle 2"/>
          <p:cNvSpPr>
            <a:spLocks noGrp="1"/>
          </p:cNvSpPr>
          <p:nvPr>
            <p:ph type="subTitle" idx="1"/>
          </p:nvPr>
        </p:nvSpPr>
        <p:spPr>
          <a:xfrm>
            <a:off x="685800" y="3611606"/>
            <a:ext cx="7772400" cy="1401569"/>
          </a:xfrm>
        </p:spPr>
        <p:txBody>
          <a:bodyPr>
            <a:normAutofit fontScale="92500"/>
          </a:bodyPr>
          <a:lstStyle/>
          <a:p>
            <a:pPr algn="ctr"/>
            <a:endParaRPr lang="en-US" dirty="0" smtClean="0"/>
          </a:p>
          <a:p>
            <a:pPr algn="ctr"/>
            <a:r>
              <a:rPr lang="en-US" dirty="0" smtClean="0"/>
              <a:t>CESD Team 7</a:t>
            </a:r>
          </a:p>
          <a:p>
            <a:pPr algn="ctr"/>
            <a:r>
              <a:rPr lang="en-US" sz="1900" dirty="0" smtClean="0"/>
              <a:t>Teri Patterson, Jody Watson, </a:t>
            </a:r>
            <a:r>
              <a:rPr lang="en-US" sz="1900" dirty="0" err="1" smtClean="0"/>
              <a:t>Cherra</a:t>
            </a:r>
            <a:r>
              <a:rPr lang="en-US" sz="1900" dirty="0" smtClean="0"/>
              <a:t>-Lynne </a:t>
            </a:r>
            <a:r>
              <a:rPr lang="en-US" sz="1900" dirty="0" err="1" smtClean="0"/>
              <a:t>Olthof</a:t>
            </a:r>
            <a:r>
              <a:rPr lang="en-US" sz="1900" dirty="0" smtClean="0"/>
              <a:t>, and Kim </a:t>
            </a:r>
            <a:r>
              <a:rPr lang="en-US" sz="1900" dirty="0" err="1" smtClean="0"/>
              <a:t>Gramlich</a:t>
            </a:r>
            <a:endParaRPr lang="en-US" sz="1900" dirty="0"/>
          </a:p>
        </p:txBody>
      </p:sp>
      <p:pic>
        <p:nvPicPr>
          <p:cNvPr id="1026" name="Picture 2" descr="C:\Documents and Settings\Teri Patterson\Local Settings\Temporary Internet Files\Content.IE5\GK62ENOY\MC900431632[1].png"/>
          <p:cNvPicPr>
            <a:picLocks noChangeAspect="1" noChangeArrowheads="1"/>
          </p:cNvPicPr>
          <p:nvPr/>
        </p:nvPicPr>
        <p:blipFill>
          <a:blip r:embed="rId2" cstate="print"/>
          <a:srcRect/>
          <a:stretch>
            <a:fillRect/>
          </a:stretch>
        </p:blipFill>
        <p:spPr bwMode="auto">
          <a:xfrm>
            <a:off x="4788024" y="2420888"/>
            <a:ext cx="1512168" cy="1512168"/>
          </a:xfrm>
          <a:prstGeom prst="rect">
            <a:avLst/>
          </a:prstGeom>
          <a:noFill/>
        </p:spPr>
      </p:pic>
      <p:pic>
        <p:nvPicPr>
          <p:cNvPr id="1027" name="Picture 3" descr="C:\Documents and Settings\Teri Patterson\Local Settings\Temporary Internet Files\Content.IE5\2HR68OWW\MC900324292[1].wmf"/>
          <p:cNvPicPr>
            <a:picLocks noChangeAspect="1" noChangeArrowheads="1"/>
          </p:cNvPicPr>
          <p:nvPr/>
        </p:nvPicPr>
        <p:blipFill>
          <a:blip r:embed="rId3" cstate="print"/>
          <a:srcRect/>
          <a:stretch>
            <a:fillRect/>
          </a:stretch>
        </p:blipFill>
        <p:spPr bwMode="auto">
          <a:xfrm>
            <a:off x="2843808" y="2492896"/>
            <a:ext cx="1152128" cy="1152128"/>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204864"/>
            <a:ext cx="8229600" cy="1143000"/>
          </a:xfrm>
        </p:spPr>
        <p:txBody>
          <a:bodyPr>
            <a:normAutofit/>
          </a:bodyPr>
          <a:lstStyle/>
          <a:p>
            <a:pPr algn="ctr"/>
            <a:r>
              <a:rPr lang="en-US" sz="5000" dirty="0" smtClean="0"/>
              <a:t>Implementation Plan</a:t>
            </a:r>
            <a:endParaRPr lang="en-US" sz="5000" dirty="0"/>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January to February: begin to prepare, create reading and writing skills rubrics, create Google Docs Form, select students to interview</a:t>
            </a:r>
          </a:p>
          <a:p>
            <a:r>
              <a:rPr lang="en-US" dirty="0" smtClean="0"/>
              <a:t>February to Mid-April: project work, use Web 2.0 tools in meaningful ways, complete the rubrics + survey + interviews, document</a:t>
            </a:r>
          </a:p>
          <a:p>
            <a:r>
              <a:rPr lang="en-US" dirty="0" smtClean="0"/>
              <a:t>Mid-April to May: gather data, put together presentation, present information at PLP culmination</a:t>
            </a:r>
            <a:endParaRPr lang="en-US" dirty="0"/>
          </a:p>
        </p:txBody>
      </p:sp>
      <p:sp>
        <p:nvSpPr>
          <p:cNvPr id="3" name="Title 2"/>
          <p:cNvSpPr>
            <a:spLocks noGrp="1"/>
          </p:cNvSpPr>
          <p:nvPr>
            <p:ph type="title"/>
          </p:nvPr>
        </p:nvSpPr>
        <p:spPr/>
        <p:txBody>
          <a:bodyPr/>
          <a:lstStyle/>
          <a:p>
            <a:pPr algn="ctr"/>
            <a:r>
              <a:rPr lang="en-US" dirty="0" smtClean="0"/>
              <a:t>Mini Implementation Plan</a:t>
            </a:r>
            <a:endParaRPr lang="en-US" dirty="0"/>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204864"/>
            <a:ext cx="8229600" cy="1143000"/>
          </a:xfrm>
        </p:spPr>
        <p:txBody>
          <a:bodyPr>
            <a:normAutofit/>
          </a:bodyPr>
          <a:lstStyle/>
          <a:p>
            <a:pPr algn="ctr"/>
            <a:r>
              <a:rPr lang="en-US" sz="5000" dirty="0" smtClean="0"/>
              <a:t>Evaluation and Results</a:t>
            </a:r>
            <a:endParaRPr lang="en-US" sz="5000" dirty="0"/>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Group: spread across schools and divisions, so it was difficult to meet face-to-face</a:t>
            </a:r>
          </a:p>
          <a:p>
            <a:r>
              <a:rPr lang="en-US" dirty="0" smtClean="0"/>
              <a:t>Did not lose sight of our goal to use Web 2.0 tools to further develop student literacy skills</a:t>
            </a:r>
          </a:p>
          <a:p>
            <a:r>
              <a:rPr lang="en-US" dirty="0" smtClean="0"/>
              <a:t>We chose our own ways to implement and document the use of Web 2.0 tools</a:t>
            </a:r>
          </a:p>
          <a:p>
            <a:r>
              <a:rPr lang="en-US" dirty="0" smtClean="0"/>
              <a:t>Come together to share our overall impressions</a:t>
            </a:r>
            <a:endParaRPr lang="en-US" dirty="0"/>
          </a:p>
        </p:txBody>
      </p:sp>
      <p:sp>
        <p:nvSpPr>
          <p:cNvPr id="3" name="Title 2"/>
          <p:cNvSpPr>
            <a:spLocks noGrp="1"/>
          </p:cNvSpPr>
          <p:nvPr>
            <p:ph type="title"/>
          </p:nvPr>
        </p:nvSpPr>
        <p:spPr/>
        <p:txBody>
          <a:bodyPr/>
          <a:lstStyle/>
          <a:p>
            <a:pPr algn="ctr"/>
            <a:r>
              <a:rPr lang="en-US" dirty="0" smtClean="0"/>
              <a:t>Completion </a:t>
            </a:r>
            <a:endParaRPr lang="en-US" dirty="0"/>
          </a:p>
        </p:txBody>
      </p:sp>
      <p:pic>
        <p:nvPicPr>
          <p:cNvPr id="4" name="Picture 3" descr="DSC00284.JPG"/>
          <p:cNvPicPr/>
          <p:nvPr/>
        </p:nvPicPr>
        <p:blipFill>
          <a:blip r:embed="rId2" cstate="print"/>
          <a:srcRect t="15385"/>
          <a:stretch>
            <a:fillRect/>
          </a:stretch>
        </p:blipFill>
        <p:spPr>
          <a:xfrm>
            <a:off x="5220072" y="4797152"/>
            <a:ext cx="2611582" cy="1657350"/>
          </a:xfrm>
          <a:prstGeom prst="rect">
            <a:avLst/>
          </a:prstGeom>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err="1" smtClean="0"/>
              <a:t>Kidblog</a:t>
            </a:r>
            <a:r>
              <a:rPr lang="en-US" dirty="0" smtClean="0"/>
              <a:t> and </a:t>
            </a:r>
            <a:r>
              <a:rPr lang="en-US" dirty="0" err="1" smtClean="0"/>
              <a:t>WordPress</a:t>
            </a:r>
            <a:r>
              <a:rPr lang="en-US" dirty="0" smtClean="0"/>
              <a:t>: student blogging</a:t>
            </a:r>
          </a:p>
          <a:p>
            <a:pPr>
              <a:buNone/>
            </a:pPr>
            <a:endParaRPr lang="en-US" dirty="0" smtClean="0"/>
          </a:p>
          <a:p>
            <a:r>
              <a:rPr lang="en-US" dirty="0" err="1" smtClean="0"/>
              <a:t>Glogster</a:t>
            </a:r>
            <a:r>
              <a:rPr lang="en-US" dirty="0" smtClean="0"/>
              <a:t>: demonstrate knowledge in a </a:t>
            </a:r>
            <a:r>
              <a:rPr lang="en-US" dirty="0" err="1" smtClean="0"/>
              <a:t>glog</a:t>
            </a:r>
            <a:endParaRPr lang="en-US" dirty="0" smtClean="0"/>
          </a:p>
          <a:p>
            <a:pPr>
              <a:buNone/>
            </a:pPr>
            <a:endParaRPr lang="en-US" dirty="0" smtClean="0"/>
          </a:p>
          <a:p>
            <a:r>
              <a:rPr lang="en-US" dirty="0" smtClean="0"/>
              <a:t>Gmail: email pen pals, classmates, teachers</a:t>
            </a:r>
          </a:p>
          <a:p>
            <a:pPr>
              <a:buNone/>
            </a:pPr>
            <a:endParaRPr lang="en-US" dirty="0" smtClean="0"/>
          </a:p>
          <a:p>
            <a:r>
              <a:rPr lang="en-US" dirty="0" smtClean="0"/>
              <a:t>Google Docs: collaborate</a:t>
            </a:r>
          </a:p>
          <a:p>
            <a:pPr>
              <a:buNone/>
            </a:pPr>
            <a:endParaRPr lang="en-US" dirty="0" smtClean="0"/>
          </a:p>
          <a:p>
            <a:r>
              <a:rPr lang="en-US" dirty="0" smtClean="0"/>
              <a:t>Google Sites: build websites to show learning</a:t>
            </a:r>
          </a:p>
        </p:txBody>
      </p:sp>
      <p:sp>
        <p:nvSpPr>
          <p:cNvPr id="3" name="Title 2"/>
          <p:cNvSpPr>
            <a:spLocks noGrp="1"/>
          </p:cNvSpPr>
          <p:nvPr>
            <p:ph type="title"/>
          </p:nvPr>
        </p:nvSpPr>
        <p:spPr/>
        <p:txBody>
          <a:bodyPr/>
          <a:lstStyle/>
          <a:p>
            <a:pPr algn="ctr"/>
            <a:r>
              <a:rPr lang="en-US" dirty="0" smtClean="0"/>
              <a:t>Web 2.0 Tools (1)</a:t>
            </a:r>
            <a:endParaRPr lang="en-US" dirty="0"/>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Instant chat: communicate with people</a:t>
            </a:r>
          </a:p>
          <a:p>
            <a:pPr>
              <a:buNone/>
            </a:pPr>
            <a:endParaRPr lang="en-US" dirty="0" smtClean="0"/>
          </a:p>
          <a:p>
            <a:r>
              <a:rPr lang="en-US" dirty="0" smtClean="0"/>
              <a:t>Voice Thread: demonstrate learning</a:t>
            </a:r>
          </a:p>
          <a:p>
            <a:pPr>
              <a:buNone/>
            </a:pPr>
            <a:endParaRPr lang="en-US" dirty="0" smtClean="0"/>
          </a:p>
          <a:p>
            <a:r>
              <a:rPr lang="en-US" dirty="0" smtClean="0"/>
              <a:t>YouTube: students film tutorials and post onto the Internet</a:t>
            </a:r>
          </a:p>
          <a:p>
            <a:pPr>
              <a:buNone/>
            </a:pPr>
            <a:endParaRPr lang="en-US" dirty="0" smtClean="0"/>
          </a:p>
          <a:p>
            <a:r>
              <a:rPr lang="en-US" dirty="0" err="1" smtClean="0"/>
              <a:t>Wikispaces</a:t>
            </a:r>
            <a:r>
              <a:rPr lang="en-US" dirty="0" smtClean="0"/>
              <a:t>: student wikis, online portfolios</a:t>
            </a:r>
          </a:p>
          <a:p>
            <a:pPr>
              <a:buNone/>
            </a:pPr>
            <a:endParaRPr lang="en-US" dirty="0" smtClean="0"/>
          </a:p>
          <a:p>
            <a:r>
              <a:rPr lang="en-US" dirty="0" err="1" smtClean="0"/>
              <a:t>Fakebook</a:t>
            </a:r>
            <a:r>
              <a:rPr lang="en-US" dirty="0" smtClean="0"/>
              <a:t>: create profiles for historical figures</a:t>
            </a:r>
          </a:p>
        </p:txBody>
      </p:sp>
      <p:sp>
        <p:nvSpPr>
          <p:cNvPr id="3" name="Title 2"/>
          <p:cNvSpPr>
            <a:spLocks noGrp="1"/>
          </p:cNvSpPr>
          <p:nvPr>
            <p:ph type="title"/>
          </p:nvPr>
        </p:nvSpPr>
        <p:spPr/>
        <p:txBody>
          <a:bodyPr/>
          <a:lstStyle/>
          <a:p>
            <a:pPr algn="ctr"/>
            <a:r>
              <a:rPr lang="en-US" dirty="0" smtClean="0"/>
              <a:t>Web 2.0 Tools (2)</a:t>
            </a:r>
            <a:endParaRPr lang="en-US" dirty="0"/>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Allowed us as teachers to research a variety of Web 2.0 tools</a:t>
            </a:r>
          </a:p>
          <a:p>
            <a:pPr>
              <a:buNone/>
            </a:pPr>
            <a:endParaRPr lang="en-US" dirty="0" smtClean="0"/>
          </a:p>
          <a:p>
            <a:r>
              <a:rPr lang="en-US" dirty="0" smtClean="0"/>
              <a:t>Students enjoy working on computers so they were receptive to trying new things</a:t>
            </a:r>
          </a:p>
          <a:p>
            <a:pPr>
              <a:buNone/>
            </a:pPr>
            <a:endParaRPr lang="en-US" dirty="0" smtClean="0"/>
          </a:p>
          <a:p>
            <a:r>
              <a:rPr lang="en-US" dirty="0" smtClean="0"/>
              <a:t>All students found at least one tool that they were drawn to (different learning styles)</a:t>
            </a:r>
          </a:p>
          <a:p>
            <a:pPr>
              <a:buNone/>
            </a:pPr>
            <a:endParaRPr lang="en-US" dirty="0" smtClean="0"/>
          </a:p>
        </p:txBody>
      </p:sp>
      <p:sp>
        <p:nvSpPr>
          <p:cNvPr id="3" name="Title 2"/>
          <p:cNvSpPr>
            <a:spLocks noGrp="1"/>
          </p:cNvSpPr>
          <p:nvPr>
            <p:ph type="title"/>
          </p:nvPr>
        </p:nvSpPr>
        <p:spPr/>
        <p:txBody>
          <a:bodyPr/>
          <a:lstStyle/>
          <a:p>
            <a:pPr algn="ctr"/>
            <a:r>
              <a:rPr lang="en-US" dirty="0" smtClean="0"/>
              <a:t>Our Impressions (1)</a:t>
            </a:r>
            <a:endParaRPr lang="en-US" dirty="0"/>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Having an audience made a HUGE difference</a:t>
            </a:r>
          </a:p>
          <a:p>
            <a:endParaRPr lang="en-US" dirty="0" smtClean="0"/>
          </a:p>
          <a:p>
            <a:r>
              <a:rPr lang="en-US" dirty="0" smtClean="0"/>
              <a:t>Smaller projects were well-received, whereas larger ones were too overwhelming</a:t>
            </a:r>
          </a:p>
          <a:p>
            <a:pPr>
              <a:buNone/>
            </a:pPr>
            <a:endParaRPr lang="en-US" dirty="0" smtClean="0"/>
          </a:p>
          <a:p>
            <a:r>
              <a:rPr lang="en-US" dirty="0" smtClean="0"/>
              <a:t>Students preferred working individually or with a partner – lost focus in small groups</a:t>
            </a:r>
          </a:p>
          <a:p>
            <a:pPr>
              <a:buNone/>
            </a:pPr>
            <a:endParaRPr lang="en-US" dirty="0" smtClean="0"/>
          </a:p>
        </p:txBody>
      </p:sp>
      <p:sp>
        <p:nvSpPr>
          <p:cNvPr id="3" name="Title 2"/>
          <p:cNvSpPr>
            <a:spLocks noGrp="1"/>
          </p:cNvSpPr>
          <p:nvPr>
            <p:ph type="title"/>
          </p:nvPr>
        </p:nvSpPr>
        <p:spPr/>
        <p:txBody>
          <a:bodyPr/>
          <a:lstStyle/>
          <a:p>
            <a:pPr algn="ctr"/>
            <a:r>
              <a:rPr lang="en-US" dirty="0" smtClean="0"/>
              <a:t>Our Impressions (2)</a:t>
            </a:r>
            <a:endParaRPr lang="en-US" dirty="0"/>
          </a:p>
        </p:txBody>
      </p:sp>
      <p:pic>
        <p:nvPicPr>
          <p:cNvPr id="4" name="Picture 3" descr="DSC00282.JPG"/>
          <p:cNvPicPr/>
          <p:nvPr/>
        </p:nvPicPr>
        <p:blipFill>
          <a:blip r:embed="rId2" cstate="print"/>
          <a:srcRect t="20072" b="12861"/>
          <a:stretch>
            <a:fillRect/>
          </a:stretch>
        </p:blipFill>
        <p:spPr>
          <a:xfrm>
            <a:off x="5508104" y="4725144"/>
            <a:ext cx="2160240" cy="1872208"/>
          </a:xfrm>
          <a:prstGeom prst="rect">
            <a:avLst/>
          </a:prstGeom>
        </p:spPr>
      </p:pic>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420888"/>
            <a:ext cx="8229600" cy="1143000"/>
          </a:xfrm>
        </p:spPr>
        <p:txBody>
          <a:bodyPr>
            <a:normAutofit/>
          </a:bodyPr>
          <a:lstStyle/>
          <a:p>
            <a:pPr algn="ctr"/>
            <a:r>
              <a:rPr lang="en-US" sz="5000" dirty="0" smtClean="0"/>
              <a:t>Conclusions</a:t>
            </a:r>
            <a:endParaRPr lang="en-US" sz="5000" dirty="0"/>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5674642"/>
          </a:xfrm>
        </p:spPr>
        <p:txBody>
          <a:bodyPr/>
          <a:lstStyle/>
          <a:p>
            <a:pPr algn="ctr"/>
            <a:r>
              <a:rPr lang="en-US" dirty="0" smtClean="0"/>
              <a:t>Based on the results of our mini implementation, we can conclude that the use of Web 2.0 tools in an elementary classroom setting can lead to an improvement in student literacy skills. </a:t>
            </a:r>
            <a:endParaRPr lang="en-US" dirty="0"/>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55576" y="692696"/>
            <a:ext cx="7772400" cy="899672"/>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Question</a:t>
            </a:r>
            <a:endParaRPr kumimoji="0" lang="en-US" sz="50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4" name="Text Placeholder 2"/>
          <p:cNvSpPr txBox="1">
            <a:spLocks/>
          </p:cNvSpPr>
          <p:nvPr/>
        </p:nvSpPr>
        <p:spPr>
          <a:xfrm>
            <a:off x="395536" y="2348880"/>
            <a:ext cx="8352928" cy="2448272"/>
          </a:xfrm>
          <a:prstGeom prst="rect">
            <a:avLst/>
          </a:prstGeom>
        </p:spPr>
        <p:txBody>
          <a:bodyPr/>
          <a:lstStyle/>
          <a:p>
            <a:pPr marL="365760" marR="0" lvl="0" indent="-256032" algn="ctr" defTabSz="914400" rtl="0" eaLnBrk="1" fontAlgn="auto" latinLnBrk="0" hangingPunct="1">
              <a:lnSpc>
                <a:spcPct val="100000"/>
              </a:lnSpc>
              <a:spcBef>
                <a:spcPts val="400"/>
              </a:spcBef>
              <a:spcAft>
                <a:spcPts val="0"/>
              </a:spcAft>
              <a:buClr>
                <a:schemeClr val="accent1"/>
              </a:buClr>
              <a:buSzPct val="68000"/>
              <a:tabLst/>
              <a:defRPr/>
            </a:pPr>
            <a:r>
              <a:rPr kumimoji="0" lang="en-US" sz="3500" b="0" i="0" u="none" strike="noStrike" kern="1200" cap="none" spc="0" normalizeH="0" baseline="0" noProof="0" dirty="0" smtClean="0">
                <a:ln>
                  <a:noFill/>
                </a:ln>
                <a:solidFill>
                  <a:schemeClr val="tx1"/>
                </a:solidFill>
                <a:effectLst/>
                <a:uLnTx/>
                <a:uFillTx/>
                <a:latin typeface="+mn-lt"/>
                <a:ea typeface="+mn-ea"/>
                <a:cs typeface="+mn-cs"/>
              </a:rPr>
              <a:t>Is the use of Web 2.0 tools in an elementary classroom setting effective in improving student literacy skills?</a:t>
            </a:r>
            <a:endParaRPr kumimoji="0" lang="en-US" sz="35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Knowing that they had an audience played a huge role in how much effort and time the students spent on their work</a:t>
            </a:r>
          </a:p>
          <a:p>
            <a:pPr>
              <a:buNone/>
            </a:pPr>
            <a:endParaRPr lang="en-US" dirty="0" smtClean="0"/>
          </a:p>
          <a:p>
            <a:r>
              <a:rPr lang="en-US" dirty="0" smtClean="0"/>
              <a:t>Bigger audience = better work </a:t>
            </a:r>
          </a:p>
          <a:p>
            <a:pPr>
              <a:buNone/>
            </a:pPr>
            <a:endParaRPr lang="en-US" dirty="0" smtClean="0"/>
          </a:p>
          <a:p>
            <a:r>
              <a:rPr lang="en-US" dirty="0" smtClean="0"/>
              <a:t>More accurate information, demonstrating higher level thinking, writing with proper sentences and conventions</a:t>
            </a:r>
            <a:endParaRPr lang="en-US" dirty="0"/>
          </a:p>
        </p:txBody>
      </p:sp>
      <p:sp>
        <p:nvSpPr>
          <p:cNvPr id="3" name="Title 2"/>
          <p:cNvSpPr>
            <a:spLocks noGrp="1"/>
          </p:cNvSpPr>
          <p:nvPr>
            <p:ph type="title"/>
          </p:nvPr>
        </p:nvSpPr>
        <p:spPr/>
        <p:txBody>
          <a:bodyPr/>
          <a:lstStyle/>
          <a:p>
            <a:pPr algn="ctr"/>
            <a:r>
              <a:rPr lang="en-US" dirty="0" smtClean="0"/>
              <a:t>Audience</a:t>
            </a:r>
            <a:endParaRPr lang="en-US" dirty="0"/>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Instant chat: students admitted to not caring about proper spelling and sentences</a:t>
            </a:r>
          </a:p>
          <a:p>
            <a:r>
              <a:rPr lang="en-US" dirty="0" smtClean="0"/>
              <a:t>Email: still a limited audience, but better literacy skills than instant chat</a:t>
            </a:r>
          </a:p>
          <a:p>
            <a:r>
              <a:rPr lang="en-US" dirty="0" smtClean="0"/>
              <a:t>Creating a blog, </a:t>
            </a:r>
            <a:r>
              <a:rPr lang="en-US" dirty="0" err="1" smtClean="0"/>
              <a:t>Glogster</a:t>
            </a:r>
            <a:r>
              <a:rPr lang="en-US" dirty="0" smtClean="0"/>
              <a:t>, website, wiki, or video that could be viewed by anyone clearly led the students to focus more on demonstrating strong literacy skills. </a:t>
            </a:r>
            <a:endParaRPr lang="en-US" dirty="0"/>
          </a:p>
        </p:txBody>
      </p:sp>
      <p:sp>
        <p:nvSpPr>
          <p:cNvPr id="3" name="Title 2"/>
          <p:cNvSpPr>
            <a:spLocks noGrp="1"/>
          </p:cNvSpPr>
          <p:nvPr>
            <p:ph type="title"/>
          </p:nvPr>
        </p:nvSpPr>
        <p:spPr/>
        <p:txBody>
          <a:bodyPr/>
          <a:lstStyle/>
          <a:p>
            <a:pPr algn="ctr"/>
            <a:r>
              <a:rPr lang="en-US" dirty="0" smtClean="0"/>
              <a:t>Literacy Skills</a:t>
            </a:r>
            <a:endParaRPr lang="en-US" dirty="0"/>
          </a:p>
        </p:txBody>
      </p:sp>
      <p:pic>
        <p:nvPicPr>
          <p:cNvPr id="2050" name="Picture 2" descr="C:\Documents and Settings\Teri Patterson\Local Settings\Temporary Internet Files\Content.IE5\2HR68OWW\MC900431532[1].png"/>
          <p:cNvPicPr>
            <a:picLocks noChangeAspect="1" noChangeArrowheads="1"/>
          </p:cNvPicPr>
          <p:nvPr/>
        </p:nvPicPr>
        <p:blipFill>
          <a:blip r:embed="rId2" cstate="print"/>
          <a:srcRect/>
          <a:stretch>
            <a:fillRect/>
          </a:stretch>
        </p:blipFill>
        <p:spPr bwMode="auto">
          <a:xfrm>
            <a:off x="7092280" y="4941168"/>
            <a:ext cx="1512168" cy="1512168"/>
          </a:xfrm>
          <a:prstGeom prst="rect">
            <a:avLst/>
          </a:prstGeom>
          <a:noFill/>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Smaller and shorter time-framed projects were more well received by the students and kept them focused on their reading and writing skills</a:t>
            </a:r>
          </a:p>
          <a:p>
            <a:pPr>
              <a:buNone/>
            </a:pPr>
            <a:endParaRPr lang="en-US" dirty="0" smtClean="0"/>
          </a:p>
          <a:p>
            <a:r>
              <a:rPr lang="en-US" dirty="0" smtClean="0"/>
              <a:t>More complex and longer time-framed projects were overwhelming to students and focus on literacy skills seemed to be lost</a:t>
            </a:r>
            <a:endParaRPr lang="en-US" dirty="0"/>
          </a:p>
        </p:txBody>
      </p:sp>
      <p:sp>
        <p:nvSpPr>
          <p:cNvPr id="3" name="Title 2"/>
          <p:cNvSpPr>
            <a:spLocks noGrp="1"/>
          </p:cNvSpPr>
          <p:nvPr>
            <p:ph type="title"/>
          </p:nvPr>
        </p:nvSpPr>
        <p:spPr/>
        <p:txBody>
          <a:bodyPr/>
          <a:lstStyle/>
          <a:p>
            <a:pPr algn="ctr"/>
            <a:r>
              <a:rPr lang="en-US" dirty="0" smtClean="0"/>
              <a:t>Types of Projects</a:t>
            </a:r>
            <a:endParaRPr lang="en-US" dirty="0"/>
          </a:p>
        </p:txBody>
      </p:sp>
      <p:pic>
        <p:nvPicPr>
          <p:cNvPr id="4098" name="Picture 2" descr="C:\Documents and Settings\Teri Patterson\Local Settings\Temporary Internet Files\Content.IE5\F6V8RYDH\MC900187587[1].wmf"/>
          <p:cNvPicPr>
            <a:picLocks noChangeAspect="1" noChangeArrowheads="1"/>
          </p:cNvPicPr>
          <p:nvPr/>
        </p:nvPicPr>
        <p:blipFill>
          <a:blip r:embed="rId2" cstate="print"/>
          <a:srcRect/>
          <a:stretch>
            <a:fillRect/>
          </a:stretch>
        </p:blipFill>
        <p:spPr bwMode="auto">
          <a:xfrm>
            <a:off x="7452320" y="4941168"/>
            <a:ext cx="1345913" cy="1584176"/>
          </a:xfrm>
          <a:prstGeom prst="rect">
            <a:avLst/>
          </a:prstGeom>
          <a:noFill/>
        </p:spPr>
      </p:pic>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Variety of learning styles = variety of Web 2.0 tools need to be used</a:t>
            </a:r>
          </a:p>
          <a:p>
            <a:pPr>
              <a:buNone/>
            </a:pPr>
            <a:endParaRPr lang="en-US" dirty="0" smtClean="0"/>
          </a:p>
          <a:p>
            <a:r>
              <a:rPr lang="en-US" dirty="0" smtClean="0"/>
              <a:t>Blogs and Google Docs may be well-liked by students who enjoy writing, whereas </a:t>
            </a:r>
            <a:r>
              <a:rPr lang="en-US" dirty="0" err="1" smtClean="0"/>
              <a:t>Glogster</a:t>
            </a:r>
            <a:r>
              <a:rPr lang="en-US" dirty="0" smtClean="0"/>
              <a:t> and Voice Thread may be well-liked by students who are more visual and auditory learners</a:t>
            </a:r>
            <a:endParaRPr lang="en-US" dirty="0"/>
          </a:p>
        </p:txBody>
      </p:sp>
      <p:sp>
        <p:nvSpPr>
          <p:cNvPr id="3" name="Title 2"/>
          <p:cNvSpPr>
            <a:spLocks noGrp="1"/>
          </p:cNvSpPr>
          <p:nvPr>
            <p:ph type="title"/>
          </p:nvPr>
        </p:nvSpPr>
        <p:spPr/>
        <p:txBody>
          <a:bodyPr/>
          <a:lstStyle/>
          <a:p>
            <a:pPr algn="ctr"/>
            <a:r>
              <a:rPr lang="en-US" dirty="0" smtClean="0"/>
              <a:t>Variety of Web 2.0 Tools</a:t>
            </a:r>
            <a:endParaRPr lang="en-US" dirty="0"/>
          </a:p>
        </p:txBody>
      </p:sp>
      <p:pic>
        <p:nvPicPr>
          <p:cNvPr id="3074" name="Picture 2" descr="C:\Documents and Settings\Teri Patterson\Local Settings\Temporary Internet Files\Content.IE5\GK62ENOY\MC900233946[1].wmf"/>
          <p:cNvPicPr>
            <a:picLocks noChangeAspect="1" noChangeArrowheads="1"/>
          </p:cNvPicPr>
          <p:nvPr/>
        </p:nvPicPr>
        <p:blipFill>
          <a:blip r:embed="rId2" cstate="print"/>
          <a:srcRect/>
          <a:stretch>
            <a:fillRect/>
          </a:stretch>
        </p:blipFill>
        <p:spPr bwMode="auto">
          <a:xfrm>
            <a:off x="4716016" y="4725144"/>
            <a:ext cx="1335112" cy="1492672"/>
          </a:xfrm>
          <a:prstGeom prst="rect">
            <a:avLst/>
          </a:prstGeom>
          <a:noFill/>
        </p:spPr>
      </p:pic>
      <p:pic>
        <p:nvPicPr>
          <p:cNvPr id="3075" name="Picture 3" descr="C:\Documents and Settings\Teri Patterson\Local Settings\Temporary Internet Files\Content.IE5\2HR68OWW\MC900280593[1].wmf"/>
          <p:cNvPicPr>
            <a:picLocks noChangeAspect="1" noChangeArrowheads="1"/>
          </p:cNvPicPr>
          <p:nvPr/>
        </p:nvPicPr>
        <p:blipFill>
          <a:blip r:embed="rId3" cstate="print"/>
          <a:srcRect/>
          <a:stretch>
            <a:fillRect/>
          </a:stretch>
        </p:blipFill>
        <p:spPr bwMode="auto">
          <a:xfrm>
            <a:off x="7020272" y="5229200"/>
            <a:ext cx="1368152" cy="1089455"/>
          </a:xfrm>
          <a:prstGeom prst="rect">
            <a:avLst/>
          </a:prstGeom>
          <a:noFill/>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Overall, students enjoyed using the computers and experimenting with new Web 2.0 tools</a:t>
            </a:r>
          </a:p>
          <a:p>
            <a:pPr>
              <a:buNone/>
            </a:pPr>
            <a:endParaRPr lang="en-US" dirty="0" smtClean="0"/>
          </a:p>
          <a:p>
            <a:r>
              <a:rPr lang="en-US" dirty="0" smtClean="0"/>
              <a:t>“Technology makes learning more fun”</a:t>
            </a:r>
          </a:p>
          <a:p>
            <a:pPr>
              <a:buNone/>
            </a:pPr>
            <a:endParaRPr lang="en-US" dirty="0" smtClean="0"/>
          </a:p>
          <a:p>
            <a:r>
              <a:rPr lang="en-US" dirty="0" smtClean="0"/>
              <a:t>Expressed wanting to use technology even more in their learning</a:t>
            </a:r>
            <a:endParaRPr lang="en-US" dirty="0"/>
          </a:p>
        </p:txBody>
      </p:sp>
      <p:sp>
        <p:nvSpPr>
          <p:cNvPr id="3" name="Title 2"/>
          <p:cNvSpPr>
            <a:spLocks noGrp="1"/>
          </p:cNvSpPr>
          <p:nvPr>
            <p:ph type="title"/>
          </p:nvPr>
        </p:nvSpPr>
        <p:spPr/>
        <p:txBody>
          <a:bodyPr/>
          <a:lstStyle/>
          <a:p>
            <a:pPr algn="ctr"/>
            <a:r>
              <a:rPr lang="en-US" dirty="0" smtClean="0"/>
              <a:t>Student Opinion</a:t>
            </a:r>
            <a:endParaRPr lang="en-US" dirty="0"/>
          </a:p>
        </p:txBody>
      </p:sp>
      <p:pic>
        <p:nvPicPr>
          <p:cNvPr id="5122" name="Picture 2" descr="C:\Documents and Settings\Teri Patterson\Local Settings\Temporary Internet Files\Content.IE5\F6V8RYDH\MC900153560[1].wmf"/>
          <p:cNvPicPr>
            <a:picLocks noChangeAspect="1" noChangeArrowheads="1"/>
          </p:cNvPicPr>
          <p:nvPr/>
        </p:nvPicPr>
        <p:blipFill>
          <a:blip r:embed="rId2" cstate="print"/>
          <a:srcRect/>
          <a:stretch>
            <a:fillRect/>
          </a:stretch>
        </p:blipFill>
        <p:spPr bwMode="auto">
          <a:xfrm>
            <a:off x="6156176" y="4941168"/>
            <a:ext cx="1815998" cy="1456639"/>
          </a:xfrm>
          <a:prstGeom prst="rect">
            <a:avLst/>
          </a:prstGeom>
          <a:noFill/>
        </p:spPr>
      </p:pic>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484784"/>
            <a:ext cx="8229600" cy="3370386"/>
          </a:xfrm>
        </p:spPr>
        <p:txBody>
          <a:bodyPr>
            <a:normAutofit/>
          </a:bodyPr>
          <a:lstStyle/>
          <a:p>
            <a:pPr algn="ctr"/>
            <a:r>
              <a:rPr lang="en-US" sz="5000" dirty="0" smtClean="0"/>
              <a:t>Artifacts</a:t>
            </a:r>
            <a:br>
              <a:rPr lang="en-US" sz="5000" dirty="0" smtClean="0"/>
            </a:br>
            <a:r>
              <a:rPr lang="en-US" sz="5000" dirty="0" smtClean="0"/>
              <a:t>and </a:t>
            </a:r>
            <a:br>
              <a:rPr lang="en-US" sz="5000" dirty="0" smtClean="0"/>
            </a:br>
            <a:r>
              <a:rPr lang="en-US" sz="5000" dirty="0" smtClean="0"/>
              <a:t>Documentation</a:t>
            </a:r>
            <a:br>
              <a:rPr lang="en-US" sz="5000" dirty="0" smtClean="0"/>
            </a:br>
            <a:endParaRPr lang="en-US" sz="5000" dirty="0"/>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Used to monitor and evaluate students’ reading and writing skills before, during, and after the project</a:t>
            </a:r>
          </a:p>
          <a:p>
            <a:pPr>
              <a:buNone/>
            </a:pPr>
            <a:endParaRPr lang="en-US" dirty="0" smtClean="0"/>
          </a:p>
          <a:p>
            <a:r>
              <a:rPr lang="en-US" dirty="0" smtClean="0"/>
              <a:t>Completed by both teachers and students</a:t>
            </a:r>
          </a:p>
          <a:p>
            <a:endParaRPr lang="en-US" dirty="0" smtClean="0"/>
          </a:p>
          <a:p>
            <a:r>
              <a:rPr lang="en-US" dirty="0" smtClean="0">
                <a:hlinkClick r:id="rId2"/>
              </a:rPr>
              <a:t>http://tinyurl.com/424ar65</a:t>
            </a:r>
            <a:endParaRPr lang="en-US" dirty="0"/>
          </a:p>
        </p:txBody>
      </p:sp>
      <p:sp>
        <p:nvSpPr>
          <p:cNvPr id="3" name="Title 2"/>
          <p:cNvSpPr>
            <a:spLocks noGrp="1"/>
          </p:cNvSpPr>
          <p:nvPr>
            <p:ph type="title"/>
          </p:nvPr>
        </p:nvSpPr>
        <p:spPr/>
        <p:txBody>
          <a:bodyPr/>
          <a:lstStyle/>
          <a:p>
            <a:pPr algn="ctr"/>
            <a:r>
              <a:rPr lang="en-US" dirty="0" smtClean="0"/>
              <a:t>Literacy Skills Rubrics</a:t>
            </a:r>
            <a:endParaRPr lang="en-US" dirty="0"/>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28686" t="21795" r="28205" b="8974"/>
          <a:stretch>
            <a:fillRect/>
          </a:stretch>
        </p:blipFill>
        <p:spPr bwMode="auto">
          <a:xfrm>
            <a:off x="1475656" y="188640"/>
            <a:ext cx="6408712" cy="6237312"/>
          </a:xfrm>
          <a:prstGeom prst="rect">
            <a:avLst/>
          </a:prstGeom>
          <a:noFill/>
          <a:ln w="9525">
            <a:noFill/>
            <a:miter lim="800000"/>
            <a:headEnd/>
            <a:tailEnd/>
          </a:ln>
        </p:spPr>
      </p:pic>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29006" t="31538" r="29007" b="15641"/>
          <a:stretch>
            <a:fillRect/>
          </a:stretch>
        </p:blipFill>
        <p:spPr bwMode="auto">
          <a:xfrm>
            <a:off x="971600" y="260648"/>
            <a:ext cx="7128792" cy="5760640"/>
          </a:xfrm>
          <a:prstGeom prst="rect">
            <a:avLst/>
          </a:prstGeom>
          <a:noFill/>
          <a:ln w="9525">
            <a:noFill/>
            <a:miter lim="800000"/>
            <a:headEnd/>
            <a:tailEnd/>
          </a:ln>
        </p:spPr>
      </p:pic>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Used to gather students’ opinions about the use of technology, Web 2.0 tools, and their reading and writing skills</a:t>
            </a:r>
          </a:p>
          <a:p>
            <a:pPr>
              <a:buNone/>
            </a:pPr>
            <a:endParaRPr lang="en-US" dirty="0" smtClean="0"/>
          </a:p>
          <a:p>
            <a:r>
              <a:rPr lang="en-US" dirty="0" smtClean="0"/>
              <a:t>Completed before and after the project by all students </a:t>
            </a:r>
          </a:p>
          <a:p>
            <a:endParaRPr lang="en-US" dirty="0" smtClean="0"/>
          </a:p>
          <a:p>
            <a:r>
              <a:rPr lang="en-US" dirty="0" smtClean="0">
                <a:hlinkClick r:id="rId2"/>
              </a:rPr>
              <a:t>http://tinyurl.com/446rmah</a:t>
            </a:r>
            <a:endParaRPr lang="en-US" dirty="0" smtClean="0"/>
          </a:p>
          <a:p>
            <a:pPr>
              <a:buNone/>
            </a:pPr>
            <a:endParaRPr lang="en-US" dirty="0" smtClean="0"/>
          </a:p>
        </p:txBody>
      </p:sp>
      <p:sp>
        <p:nvSpPr>
          <p:cNvPr id="3" name="Title 2"/>
          <p:cNvSpPr>
            <a:spLocks noGrp="1"/>
          </p:cNvSpPr>
          <p:nvPr>
            <p:ph type="title"/>
          </p:nvPr>
        </p:nvSpPr>
        <p:spPr/>
        <p:txBody>
          <a:bodyPr/>
          <a:lstStyle/>
          <a:p>
            <a:pPr algn="ctr"/>
            <a:r>
              <a:rPr lang="en-US" dirty="0" smtClean="0"/>
              <a:t>Google Docs Form</a:t>
            </a:r>
            <a:endParaRPr lang="en-US" dirty="0"/>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Goal: choose a variety of Web 2.0 tools to use with our students, focusing specifically on tools that best fit our curricular objectives</a:t>
            </a:r>
          </a:p>
          <a:p>
            <a:pPr>
              <a:buNone/>
            </a:pPr>
            <a:endParaRPr lang="en-US" dirty="0" smtClean="0"/>
          </a:p>
          <a:p>
            <a:r>
              <a:rPr lang="en-US" dirty="0" smtClean="0"/>
              <a:t>Teacher and students need to keep in mind that the purpose of this particular use of technology was to monitor the development of student reading and writing skills</a:t>
            </a:r>
            <a:endParaRPr lang="en-US" dirty="0"/>
          </a:p>
        </p:txBody>
      </p:sp>
      <p:sp>
        <p:nvSpPr>
          <p:cNvPr id="3" name="Title 2"/>
          <p:cNvSpPr>
            <a:spLocks noGrp="1"/>
          </p:cNvSpPr>
          <p:nvPr>
            <p:ph type="title"/>
          </p:nvPr>
        </p:nvSpPr>
        <p:spPr/>
        <p:txBody>
          <a:bodyPr/>
          <a:lstStyle/>
          <a:p>
            <a:pPr algn="ctr"/>
            <a:r>
              <a:rPr lang="en-US" dirty="0" smtClean="0"/>
              <a:t>Abstract</a:t>
            </a:r>
            <a:endParaRPr lang="en-US" dirty="0"/>
          </a:p>
        </p:txBody>
      </p:sp>
      <p:pic>
        <p:nvPicPr>
          <p:cNvPr id="1026" name="Picture 2" descr="C:\Documents and Settings\Teri Patterson\Local Settings\Temporary Internet Files\Content.IE5\K1W0S3CS\MC900384136[1].wmf"/>
          <p:cNvPicPr>
            <a:picLocks noChangeAspect="1" noChangeArrowheads="1"/>
          </p:cNvPicPr>
          <p:nvPr/>
        </p:nvPicPr>
        <p:blipFill>
          <a:blip r:embed="rId2" cstate="print"/>
          <a:srcRect/>
          <a:stretch>
            <a:fillRect/>
          </a:stretch>
        </p:blipFill>
        <p:spPr bwMode="auto">
          <a:xfrm>
            <a:off x="7236296" y="5229200"/>
            <a:ext cx="1415612" cy="1269851"/>
          </a:xfrm>
          <a:prstGeom prst="rect">
            <a:avLst/>
          </a:prstGeom>
          <a:noFill/>
        </p:spPr>
      </p:pic>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t="16154" r="36378" b="9231"/>
          <a:stretch>
            <a:fillRect/>
          </a:stretch>
        </p:blipFill>
        <p:spPr bwMode="auto">
          <a:xfrm>
            <a:off x="755576" y="476672"/>
            <a:ext cx="7416824" cy="5328592"/>
          </a:xfrm>
          <a:prstGeom prst="rect">
            <a:avLst/>
          </a:prstGeom>
          <a:noFill/>
          <a:ln w="9525">
            <a:noFill/>
            <a:miter lim="800000"/>
            <a:headEnd/>
            <a:tailEnd/>
          </a:ln>
        </p:spPr>
      </p:pic>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CESD Team 7: Project Details was compiled using a Google Doc so that our team could collaborate anywhere and at anytime</a:t>
            </a:r>
          </a:p>
          <a:p>
            <a:r>
              <a:rPr lang="en-US" dirty="0" smtClean="0">
                <a:hlinkClick r:id="rId2"/>
              </a:rPr>
              <a:t>http://tinyurl.com/3fqpwps</a:t>
            </a:r>
            <a:endParaRPr lang="en-US" dirty="0" smtClean="0"/>
          </a:p>
          <a:p>
            <a:pPr>
              <a:buNone/>
            </a:pPr>
            <a:endParaRPr lang="en-US" dirty="0" smtClean="0"/>
          </a:p>
          <a:p>
            <a:r>
              <a:rPr lang="en-US" dirty="0" smtClean="0"/>
              <a:t>PLP Wiki: includes project links</a:t>
            </a:r>
          </a:p>
          <a:p>
            <a:r>
              <a:rPr lang="en-US" dirty="0" smtClean="0">
                <a:hlinkClick r:id="rId3"/>
              </a:rPr>
              <a:t>http://plpcanadian10.wikispaces.com/Chinook%27s+Edge+Team+7</a:t>
            </a:r>
            <a:endParaRPr lang="en-US" dirty="0" smtClean="0"/>
          </a:p>
          <a:p>
            <a:endParaRPr lang="en-US" dirty="0" smtClean="0"/>
          </a:p>
          <a:p>
            <a:pPr>
              <a:buNone/>
            </a:pPr>
            <a:endParaRPr lang="en-US" dirty="0"/>
          </a:p>
        </p:txBody>
      </p:sp>
      <p:sp>
        <p:nvSpPr>
          <p:cNvPr id="3" name="Title 2"/>
          <p:cNvSpPr>
            <a:spLocks noGrp="1"/>
          </p:cNvSpPr>
          <p:nvPr>
            <p:ph type="title"/>
          </p:nvPr>
        </p:nvSpPr>
        <p:spPr/>
        <p:txBody>
          <a:bodyPr/>
          <a:lstStyle/>
          <a:p>
            <a:pPr algn="ctr"/>
            <a:r>
              <a:rPr lang="en-US" dirty="0" smtClean="0"/>
              <a:t>Project Details</a:t>
            </a:r>
            <a:endParaRPr lang="en-US" dirty="0"/>
          </a:p>
        </p:txBody>
      </p:sp>
    </p:spTree>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Student interviews – completed throughout the project</a:t>
            </a:r>
          </a:p>
          <a:p>
            <a:pPr>
              <a:buNone/>
            </a:pPr>
            <a:endParaRPr lang="en-US" dirty="0" smtClean="0"/>
          </a:p>
          <a:p>
            <a:r>
              <a:rPr lang="en-US" sz="2300" dirty="0" smtClean="0"/>
              <a:t>Mid Interview #1: </a:t>
            </a:r>
            <a:r>
              <a:rPr lang="en-US" sz="2400" u="sng" dirty="0" smtClean="0">
                <a:hlinkClick r:id="rId3"/>
              </a:rPr>
              <a:t>http://youtu.be/PRBzk9SIczQ</a:t>
            </a:r>
            <a:endParaRPr lang="en-US" sz="2400" u="sng" dirty="0" smtClean="0"/>
          </a:p>
          <a:p>
            <a:r>
              <a:rPr lang="en-US" sz="2400" dirty="0" smtClean="0"/>
              <a:t>Mid Interview #2: </a:t>
            </a:r>
            <a:r>
              <a:rPr lang="en-US" sz="2400" u="sng" dirty="0" smtClean="0">
                <a:hlinkClick r:id="rId4"/>
              </a:rPr>
              <a:t>http://youtu.be/WqNFtXPW7KM</a:t>
            </a:r>
            <a:endParaRPr lang="en-US" sz="2400" dirty="0" smtClean="0"/>
          </a:p>
          <a:p>
            <a:r>
              <a:rPr lang="en-US" sz="2300" dirty="0" smtClean="0"/>
              <a:t>End Interview #1: </a:t>
            </a:r>
            <a:r>
              <a:rPr lang="en-US" sz="2300" dirty="0" smtClean="0">
                <a:hlinkClick r:id="rId5"/>
              </a:rPr>
              <a:t>http://youtu.be/vnhSOELXKug</a:t>
            </a:r>
            <a:endParaRPr lang="en-US" sz="2300" dirty="0" smtClean="0"/>
          </a:p>
          <a:p>
            <a:r>
              <a:rPr lang="en-US" sz="2300" dirty="0" smtClean="0"/>
              <a:t>End Interview #2: </a:t>
            </a:r>
            <a:r>
              <a:rPr lang="en-US" sz="2300" dirty="0" smtClean="0">
                <a:hlinkClick r:id="rId6"/>
              </a:rPr>
              <a:t>http://youtu.be/UFTVz79ByS0</a:t>
            </a:r>
            <a:endParaRPr lang="en-US" sz="2300" dirty="0" smtClean="0"/>
          </a:p>
          <a:p>
            <a:r>
              <a:rPr lang="en-US" sz="2300" dirty="0" smtClean="0"/>
              <a:t>End Interview #3: </a:t>
            </a:r>
            <a:r>
              <a:rPr lang="en-US" sz="2300" dirty="0" smtClean="0">
                <a:hlinkClick r:id="rId7"/>
              </a:rPr>
              <a:t>http://youtu.be/EIB1Onx5nb8</a:t>
            </a:r>
            <a:endParaRPr lang="en-US" sz="2300" dirty="0" smtClean="0"/>
          </a:p>
          <a:p>
            <a:endParaRPr lang="en-US" sz="2300" dirty="0" smtClean="0"/>
          </a:p>
          <a:p>
            <a:r>
              <a:rPr lang="en-US" dirty="0" smtClean="0"/>
              <a:t>Students using Web 2.0 tools: </a:t>
            </a:r>
            <a:r>
              <a:rPr lang="en-US" u="sng" dirty="0" smtClean="0">
                <a:hlinkClick r:id="rId8"/>
              </a:rPr>
              <a:t>http://youtu.be/XXEfiriiWZc</a:t>
            </a:r>
            <a:endParaRPr lang="en-US" dirty="0" smtClean="0"/>
          </a:p>
          <a:p>
            <a:endParaRPr lang="en-US" sz="2300" dirty="0" smtClean="0"/>
          </a:p>
          <a:p>
            <a:endParaRPr lang="en-US" dirty="0" smtClean="0"/>
          </a:p>
          <a:p>
            <a:endParaRPr lang="en-US" dirty="0"/>
          </a:p>
        </p:txBody>
      </p:sp>
      <p:sp>
        <p:nvSpPr>
          <p:cNvPr id="3" name="Title 2"/>
          <p:cNvSpPr>
            <a:spLocks noGrp="1"/>
          </p:cNvSpPr>
          <p:nvPr>
            <p:ph type="title"/>
          </p:nvPr>
        </p:nvSpPr>
        <p:spPr/>
        <p:txBody>
          <a:bodyPr/>
          <a:lstStyle/>
          <a:p>
            <a:pPr algn="ctr"/>
            <a:r>
              <a:rPr lang="en-US" dirty="0" smtClean="0"/>
              <a:t>Videos</a:t>
            </a:r>
            <a:endParaRPr lang="en-US" dirty="0"/>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10417" t="21026" r="37820" b="19743"/>
          <a:stretch>
            <a:fillRect/>
          </a:stretch>
        </p:blipFill>
        <p:spPr bwMode="auto">
          <a:xfrm>
            <a:off x="539552" y="404664"/>
            <a:ext cx="4752528" cy="3312368"/>
          </a:xfrm>
          <a:prstGeom prst="rect">
            <a:avLst/>
          </a:prstGeom>
          <a:noFill/>
          <a:ln w="9525">
            <a:noFill/>
            <a:miter lim="800000"/>
            <a:headEnd/>
            <a:tailEnd/>
          </a:ln>
        </p:spPr>
      </p:pic>
      <p:pic>
        <p:nvPicPr>
          <p:cNvPr id="3" name="Picture 2"/>
          <p:cNvPicPr/>
          <p:nvPr/>
        </p:nvPicPr>
        <p:blipFill>
          <a:blip r:embed="rId3" cstate="print"/>
          <a:srcRect l="10737" t="19744" r="37500" b="26154"/>
          <a:stretch>
            <a:fillRect/>
          </a:stretch>
        </p:blipFill>
        <p:spPr bwMode="auto">
          <a:xfrm>
            <a:off x="3995936" y="2996952"/>
            <a:ext cx="4752528" cy="3240360"/>
          </a:xfrm>
          <a:prstGeom prst="rect">
            <a:avLst/>
          </a:prstGeom>
          <a:noFill/>
          <a:ln w="9525">
            <a:noFill/>
            <a:miter lim="800000"/>
            <a:headEnd/>
            <a:tailEnd/>
          </a:ln>
        </p:spPr>
      </p:pic>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Students using Web 2.0 tools</a:t>
            </a:r>
            <a:endParaRPr lang="en-US" dirty="0"/>
          </a:p>
        </p:txBody>
      </p:sp>
      <p:sp>
        <p:nvSpPr>
          <p:cNvPr id="3" name="Title 2"/>
          <p:cNvSpPr>
            <a:spLocks noGrp="1"/>
          </p:cNvSpPr>
          <p:nvPr>
            <p:ph type="title"/>
          </p:nvPr>
        </p:nvSpPr>
        <p:spPr/>
        <p:txBody>
          <a:bodyPr/>
          <a:lstStyle/>
          <a:p>
            <a:pPr algn="ctr"/>
            <a:r>
              <a:rPr lang="en-US" dirty="0" smtClean="0"/>
              <a:t>Pictures</a:t>
            </a:r>
            <a:endParaRPr lang="en-US" dirty="0"/>
          </a:p>
        </p:txBody>
      </p:sp>
      <p:pic>
        <p:nvPicPr>
          <p:cNvPr id="4" name="Picture 3" descr="DSC00275.JPG"/>
          <p:cNvPicPr/>
          <p:nvPr/>
        </p:nvPicPr>
        <p:blipFill>
          <a:blip r:embed="rId2" cstate="print"/>
          <a:srcRect t="16327" r="7339" b="13061"/>
          <a:stretch>
            <a:fillRect/>
          </a:stretch>
        </p:blipFill>
        <p:spPr>
          <a:xfrm>
            <a:off x="1259632" y="2132856"/>
            <a:ext cx="2886075" cy="1647825"/>
          </a:xfrm>
          <a:prstGeom prst="rect">
            <a:avLst/>
          </a:prstGeom>
        </p:spPr>
      </p:pic>
      <p:pic>
        <p:nvPicPr>
          <p:cNvPr id="5" name="Picture 4" descr="DSC00289.JPG"/>
          <p:cNvPicPr/>
          <p:nvPr/>
        </p:nvPicPr>
        <p:blipFill>
          <a:blip r:embed="rId3" cstate="print"/>
          <a:stretch>
            <a:fillRect/>
          </a:stretch>
        </p:blipFill>
        <p:spPr>
          <a:xfrm>
            <a:off x="4499992" y="2060848"/>
            <a:ext cx="4248472" cy="3384376"/>
          </a:xfrm>
          <a:prstGeom prst="rect">
            <a:avLst/>
          </a:prstGeom>
        </p:spPr>
      </p:pic>
      <p:pic>
        <p:nvPicPr>
          <p:cNvPr id="7" name="Picture 6" descr="DSC00292.JPG"/>
          <p:cNvPicPr/>
          <p:nvPr/>
        </p:nvPicPr>
        <p:blipFill>
          <a:blip r:embed="rId4" cstate="print"/>
          <a:srcRect t="29808" b="21995"/>
          <a:stretch>
            <a:fillRect/>
          </a:stretch>
        </p:blipFill>
        <p:spPr>
          <a:xfrm>
            <a:off x="1259632" y="3933056"/>
            <a:ext cx="2828925" cy="2000250"/>
          </a:xfrm>
          <a:prstGeom prst="rect">
            <a:avLst/>
          </a:prstGeom>
        </p:spPr>
      </p:pic>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Students created </a:t>
            </a:r>
            <a:r>
              <a:rPr lang="en-US" dirty="0" err="1" smtClean="0"/>
              <a:t>glogs</a:t>
            </a:r>
            <a:r>
              <a:rPr lang="en-US" dirty="0" smtClean="0"/>
              <a:t> demonstrate their learning in various ways – text, pictures, video, audio</a:t>
            </a:r>
          </a:p>
          <a:p>
            <a:r>
              <a:rPr lang="en-US" dirty="0" smtClean="0"/>
              <a:t>Enjoyed greatly by the students! </a:t>
            </a:r>
          </a:p>
          <a:p>
            <a:r>
              <a:rPr lang="en-US" dirty="0" smtClean="0"/>
              <a:t>Students viewed and commented on each other’s </a:t>
            </a:r>
            <a:r>
              <a:rPr lang="en-US" dirty="0" err="1" smtClean="0"/>
              <a:t>glogs</a:t>
            </a:r>
            <a:r>
              <a:rPr lang="en-US" dirty="0" smtClean="0"/>
              <a:t>, shared with friends and family</a:t>
            </a:r>
          </a:p>
          <a:p>
            <a:r>
              <a:rPr lang="en-US" dirty="0" smtClean="0"/>
              <a:t>Example of Gr. 6 assignment: </a:t>
            </a:r>
            <a:r>
              <a:rPr lang="en-US" dirty="0" smtClean="0">
                <a:hlinkClick r:id="rId2"/>
              </a:rPr>
              <a:t>http://spruceview6.edu.glogster.com/glogster-assignment/</a:t>
            </a:r>
            <a:endParaRPr lang="en-US" dirty="0" smtClean="0"/>
          </a:p>
          <a:p>
            <a:endParaRPr lang="en-US" dirty="0"/>
          </a:p>
        </p:txBody>
      </p:sp>
      <p:sp>
        <p:nvSpPr>
          <p:cNvPr id="3" name="Title 2"/>
          <p:cNvSpPr>
            <a:spLocks noGrp="1"/>
          </p:cNvSpPr>
          <p:nvPr>
            <p:ph type="title"/>
          </p:nvPr>
        </p:nvSpPr>
        <p:spPr/>
        <p:txBody>
          <a:bodyPr/>
          <a:lstStyle/>
          <a:p>
            <a:pPr algn="ctr"/>
            <a:r>
              <a:rPr lang="en-US" dirty="0" err="1" smtClean="0"/>
              <a:t>Glogster</a:t>
            </a:r>
            <a:r>
              <a:rPr lang="en-US" dirty="0" smtClean="0"/>
              <a:t> </a:t>
            </a:r>
            <a:endParaRPr lang="en-US" dirty="0"/>
          </a:p>
        </p:txBody>
      </p:sp>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17147" t="16923" r="47116" b="5385"/>
          <a:stretch>
            <a:fillRect/>
          </a:stretch>
        </p:blipFill>
        <p:spPr bwMode="auto">
          <a:xfrm>
            <a:off x="1979712" y="188640"/>
            <a:ext cx="5472608" cy="6453336"/>
          </a:xfrm>
          <a:prstGeom prst="rect">
            <a:avLst/>
          </a:prstGeom>
          <a:noFill/>
          <a:ln w="9525">
            <a:noFill/>
            <a:miter lim="800000"/>
            <a:headEnd/>
            <a:tailEnd/>
          </a:ln>
        </p:spPr>
      </p:pic>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Students each had their own blog to post their responses to poems, as well as post their own poems</a:t>
            </a:r>
          </a:p>
          <a:p>
            <a:pPr>
              <a:buNone/>
            </a:pPr>
            <a:endParaRPr lang="en-US" dirty="0" smtClean="0"/>
          </a:p>
          <a:p>
            <a:r>
              <a:rPr lang="en-US" dirty="0" smtClean="0"/>
              <a:t>Classmates responded to each others’ posts</a:t>
            </a:r>
          </a:p>
          <a:p>
            <a:pPr>
              <a:buNone/>
            </a:pPr>
            <a:endParaRPr lang="en-US" dirty="0" smtClean="0"/>
          </a:p>
          <a:p>
            <a:r>
              <a:rPr lang="en-US" dirty="0" smtClean="0"/>
              <a:t>Shared blogs with parents and pen pals</a:t>
            </a:r>
          </a:p>
          <a:p>
            <a:pPr>
              <a:buNone/>
            </a:pPr>
            <a:endParaRPr lang="en-US" dirty="0" smtClean="0"/>
          </a:p>
          <a:p>
            <a:r>
              <a:rPr lang="en-US" dirty="0" smtClean="0">
                <a:hlinkClick r:id="rId2"/>
              </a:rPr>
              <a:t>http://kidblog.org/MsPattersonsClass/</a:t>
            </a:r>
            <a:endParaRPr lang="en-US" dirty="0"/>
          </a:p>
        </p:txBody>
      </p:sp>
      <p:sp>
        <p:nvSpPr>
          <p:cNvPr id="3" name="Title 2"/>
          <p:cNvSpPr>
            <a:spLocks noGrp="1"/>
          </p:cNvSpPr>
          <p:nvPr>
            <p:ph type="title"/>
          </p:nvPr>
        </p:nvSpPr>
        <p:spPr/>
        <p:txBody>
          <a:bodyPr/>
          <a:lstStyle/>
          <a:p>
            <a:pPr algn="ctr"/>
            <a:r>
              <a:rPr lang="en-US" dirty="0" err="1" smtClean="0"/>
              <a:t>Kidblog</a:t>
            </a:r>
            <a:endParaRPr lang="en-US" dirty="0"/>
          </a:p>
        </p:txBody>
      </p:sp>
    </p:spTree>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11058" t="16154" r="15224" b="5128"/>
          <a:stretch>
            <a:fillRect/>
          </a:stretch>
        </p:blipFill>
        <p:spPr bwMode="auto">
          <a:xfrm>
            <a:off x="755576" y="332656"/>
            <a:ext cx="7632848" cy="5400600"/>
          </a:xfrm>
          <a:prstGeom prst="rect">
            <a:avLst/>
          </a:prstGeom>
          <a:noFill/>
          <a:ln w="9525">
            <a:noFill/>
            <a:miter lim="800000"/>
            <a:headEnd/>
            <a:tailEnd/>
          </a:ln>
        </p:spPr>
      </p:pic>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Blog by the teacher (</a:t>
            </a:r>
            <a:r>
              <a:rPr lang="en-US" dirty="0" err="1" smtClean="0"/>
              <a:t>Cherra</a:t>
            </a:r>
            <a:r>
              <a:rPr lang="en-US" dirty="0" smtClean="0"/>
              <a:t>-Lynne </a:t>
            </a:r>
            <a:r>
              <a:rPr lang="en-US" dirty="0" err="1" smtClean="0"/>
              <a:t>Olthof</a:t>
            </a:r>
            <a:r>
              <a:rPr lang="en-US" dirty="0" smtClean="0"/>
              <a:t>) to discuss how her Grade 8 class came together to discuss a current event</a:t>
            </a:r>
          </a:p>
          <a:p>
            <a:pPr>
              <a:buNone/>
            </a:pPr>
            <a:endParaRPr lang="en-US" dirty="0" smtClean="0"/>
          </a:p>
          <a:p>
            <a:r>
              <a:rPr lang="en-US" dirty="0" smtClean="0"/>
              <a:t>Students took this forward by using the main words to create a </a:t>
            </a:r>
            <a:r>
              <a:rPr lang="en-US" dirty="0" err="1" smtClean="0"/>
              <a:t>Wordle</a:t>
            </a:r>
            <a:endParaRPr lang="en-US" dirty="0" smtClean="0"/>
          </a:p>
          <a:p>
            <a:pPr>
              <a:buNone/>
            </a:pPr>
            <a:endParaRPr lang="en-US" dirty="0" smtClean="0"/>
          </a:p>
          <a:p>
            <a:r>
              <a:rPr lang="en-US" dirty="0" smtClean="0">
                <a:hlinkClick r:id="rId2"/>
              </a:rPr>
              <a:t>http://cherraolthof.wordpress.com/2011/05/02/obamas-speech-a-grade-8-perspective/</a:t>
            </a:r>
            <a:endParaRPr lang="en-US" dirty="0"/>
          </a:p>
        </p:txBody>
      </p:sp>
      <p:sp>
        <p:nvSpPr>
          <p:cNvPr id="3" name="Title 2"/>
          <p:cNvSpPr>
            <a:spLocks noGrp="1"/>
          </p:cNvSpPr>
          <p:nvPr>
            <p:ph type="title"/>
          </p:nvPr>
        </p:nvSpPr>
        <p:spPr/>
        <p:txBody>
          <a:bodyPr/>
          <a:lstStyle/>
          <a:p>
            <a:pPr algn="ctr"/>
            <a:r>
              <a:rPr lang="en-US" dirty="0" err="1" smtClean="0"/>
              <a:t>WordPress</a:t>
            </a:r>
            <a:r>
              <a:rPr lang="en-US" dirty="0" smtClean="0"/>
              <a:t> and </a:t>
            </a:r>
            <a:r>
              <a:rPr lang="en-US" dirty="0" err="1" smtClean="0"/>
              <a:t>Wordle</a:t>
            </a:r>
            <a:endParaRPr lang="en-US" dirty="0"/>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Several action research projects have been completed on the use of Web 2.0 tools with students.</a:t>
            </a:r>
          </a:p>
          <a:p>
            <a:pPr>
              <a:buNone/>
            </a:pPr>
            <a:endParaRPr lang="en-US" dirty="0" smtClean="0"/>
          </a:p>
          <a:p>
            <a:r>
              <a:rPr lang="en-US" dirty="0" smtClean="0"/>
              <a:t>Our project is different because of our specific focus on the improvement of student literacy skills.</a:t>
            </a:r>
          </a:p>
          <a:p>
            <a:pPr>
              <a:buNone/>
            </a:pPr>
            <a:endParaRPr lang="en-US" dirty="0" smtClean="0"/>
          </a:p>
          <a:p>
            <a:r>
              <a:rPr lang="en-US" dirty="0" smtClean="0"/>
              <a:t>Very little research has been done on the connection between Web 2.0 tools and student reading and writing skills.</a:t>
            </a:r>
            <a:endParaRPr lang="en-US" dirty="0"/>
          </a:p>
        </p:txBody>
      </p:sp>
      <p:sp>
        <p:nvSpPr>
          <p:cNvPr id="3" name="Title 2"/>
          <p:cNvSpPr>
            <a:spLocks noGrp="1"/>
          </p:cNvSpPr>
          <p:nvPr>
            <p:ph type="title"/>
          </p:nvPr>
        </p:nvSpPr>
        <p:spPr/>
        <p:txBody>
          <a:bodyPr/>
          <a:lstStyle/>
          <a:p>
            <a:pPr algn="ctr"/>
            <a:r>
              <a:rPr lang="en-US" dirty="0" smtClean="0"/>
              <a:t>Setting a Context</a:t>
            </a:r>
            <a:endParaRPr lang="en-US" dirty="0"/>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cstate="print"/>
          <a:srcRect l="10577" t="16410" r="12820" b="4103"/>
          <a:stretch>
            <a:fillRect/>
          </a:stretch>
        </p:blipFill>
        <p:spPr bwMode="auto">
          <a:xfrm>
            <a:off x="323528" y="332656"/>
            <a:ext cx="5688632" cy="4104456"/>
          </a:xfrm>
          <a:prstGeom prst="rect">
            <a:avLst/>
          </a:prstGeom>
          <a:noFill/>
          <a:ln w="9525">
            <a:noFill/>
            <a:miter lim="800000"/>
            <a:headEnd/>
            <a:tailEnd/>
          </a:ln>
        </p:spPr>
      </p:pic>
      <p:pic>
        <p:nvPicPr>
          <p:cNvPr id="6146" name="Picture 2"/>
          <p:cNvPicPr>
            <a:picLocks noChangeAspect="1" noChangeArrowheads="1"/>
          </p:cNvPicPr>
          <p:nvPr/>
        </p:nvPicPr>
        <p:blipFill>
          <a:blip r:embed="rId3" cstate="print"/>
          <a:srcRect/>
          <a:stretch>
            <a:fillRect/>
          </a:stretch>
        </p:blipFill>
        <p:spPr bwMode="auto">
          <a:xfrm>
            <a:off x="3707904" y="3933056"/>
            <a:ext cx="5194577" cy="2520280"/>
          </a:xfrm>
          <a:prstGeom prst="rect">
            <a:avLst/>
          </a:prstGeom>
          <a:noFill/>
          <a:ln w="9525">
            <a:noFill/>
            <a:miter lim="800000"/>
            <a:headEnd/>
            <a:tailEnd/>
          </a:ln>
        </p:spPr>
      </p:pic>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Student video filmed with a Flip camera</a:t>
            </a:r>
          </a:p>
          <a:p>
            <a:pPr>
              <a:buNone/>
            </a:pPr>
            <a:endParaRPr lang="en-US" dirty="0" smtClean="0"/>
          </a:p>
          <a:p>
            <a:r>
              <a:rPr lang="en-US" dirty="0" smtClean="0"/>
              <a:t>Designed to be used by other students as a tutorial to help solve a single-step equation</a:t>
            </a:r>
          </a:p>
          <a:p>
            <a:pPr>
              <a:buNone/>
            </a:pPr>
            <a:endParaRPr lang="en-US" dirty="0" smtClean="0"/>
          </a:p>
          <a:p>
            <a:r>
              <a:rPr lang="en-US" dirty="0" smtClean="0"/>
              <a:t>Video link is posted to the class’ wiki page</a:t>
            </a:r>
          </a:p>
          <a:p>
            <a:pPr>
              <a:buNone/>
            </a:pPr>
            <a:endParaRPr lang="en-US" dirty="0" smtClean="0"/>
          </a:p>
          <a:p>
            <a:r>
              <a:rPr lang="en-US" dirty="0" smtClean="0">
                <a:hlinkClick r:id="rId2"/>
              </a:rPr>
              <a:t>http://www.youtube.com/watch?v=UxHR12x_efw</a:t>
            </a:r>
            <a:endParaRPr lang="en-US" dirty="0" smtClean="0"/>
          </a:p>
          <a:p>
            <a:endParaRPr lang="en-US" dirty="0" smtClean="0"/>
          </a:p>
        </p:txBody>
      </p:sp>
      <p:sp>
        <p:nvSpPr>
          <p:cNvPr id="3" name="Title 2"/>
          <p:cNvSpPr>
            <a:spLocks noGrp="1"/>
          </p:cNvSpPr>
          <p:nvPr>
            <p:ph type="title"/>
          </p:nvPr>
        </p:nvSpPr>
        <p:spPr/>
        <p:txBody>
          <a:bodyPr/>
          <a:lstStyle/>
          <a:p>
            <a:pPr algn="ctr"/>
            <a:r>
              <a:rPr lang="en-US" dirty="0" smtClean="0"/>
              <a:t>YouTube</a:t>
            </a:r>
            <a:endParaRPr lang="en-US" dirty="0"/>
          </a:p>
        </p:txBody>
      </p:sp>
    </p:spTree>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10737" t="21538" r="37660" b="19231"/>
          <a:stretch>
            <a:fillRect/>
          </a:stretch>
        </p:blipFill>
        <p:spPr bwMode="auto">
          <a:xfrm>
            <a:off x="899592" y="404664"/>
            <a:ext cx="7200800" cy="5472608"/>
          </a:xfrm>
          <a:prstGeom prst="rect">
            <a:avLst/>
          </a:prstGeom>
          <a:noFill/>
          <a:ln w="9525">
            <a:noFill/>
            <a:miter lim="800000"/>
            <a:headEnd/>
            <a:tailEnd/>
          </a:ln>
        </p:spPr>
      </p:pic>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Websites created by small groups of Grade 6 students about poetry devices</a:t>
            </a:r>
          </a:p>
          <a:p>
            <a:r>
              <a:rPr lang="en-US" dirty="0" smtClean="0"/>
              <a:t>Required the students to research poetry devices, learn how to build a website, cite their information, etc. </a:t>
            </a:r>
          </a:p>
          <a:p>
            <a:r>
              <a:rPr lang="en-US" u="sng" dirty="0" smtClean="0">
                <a:hlinkClick r:id="rId2"/>
              </a:rPr>
              <a:t>https://sites.google.com/a/cesd73.ca/poetic-devices-group3/</a:t>
            </a:r>
            <a:endParaRPr lang="en-US" dirty="0" smtClean="0"/>
          </a:p>
          <a:p>
            <a:endParaRPr lang="en-US" dirty="0"/>
          </a:p>
        </p:txBody>
      </p:sp>
      <p:sp>
        <p:nvSpPr>
          <p:cNvPr id="3" name="Title 2"/>
          <p:cNvSpPr>
            <a:spLocks noGrp="1"/>
          </p:cNvSpPr>
          <p:nvPr>
            <p:ph type="title"/>
          </p:nvPr>
        </p:nvSpPr>
        <p:spPr/>
        <p:txBody>
          <a:bodyPr/>
          <a:lstStyle/>
          <a:p>
            <a:pPr algn="ctr"/>
            <a:r>
              <a:rPr lang="en-US" dirty="0" smtClean="0"/>
              <a:t>Google Sites</a:t>
            </a:r>
            <a:endParaRPr lang="en-US" dirty="0"/>
          </a:p>
        </p:txBody>
      </p:sp>
    </p:spTree>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t="16667" r="2724" b="4359"/>
          <a:stretch>
            <a:fillRect/>
          </a:stretch>
        </p:blipFill>
        <p:spPr bwMode="auto">
          <a:xfrm>
            <a:off x="323528" y="764704"/>
            <a:ext cx="8424936" cy="4464496"/>
          </a:xfrm>
          <a:prstGeom prst="rect">
            <a:avLst/>
          </a:prstGeom>
          <a:noFill/>
          <a:ln w="9525">
            <a:noFill/>
            <a:miter lim="800000"/>
            <a:headEnd/>
            <a:tailEnd/>
          </a:ln>
        </p:spPr>
      </p:pic>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Teacher-based wiki: students can access information and use as a communication tool</a:t>
            </a:r>
          </a:p>
          <a:p>
            <a:r>
              <a:rPr lang="en-US" dirty="0" smtClean="0">
                <a:hlinkClick r:id="rId2"/>
              </a:rPr>
              <a:t>www.olthofgrade8.wikispaces.com</a:t>
            </a:r>
            <a:endParaRPr lang="en-US" dirty="0" smtClean="0"/>
          </a:p>
          <a:p>
            <a:pPr>
              <a:buNone/>
            </a:pPr>
            <a:endParaRPr lang="en-US" dirty="0" smtClean="0"/>
          </a:p>
          <a:p>
            <a:r>
              <a:rPr lang="en-US" dirty="0" smtClean="0"/>
              <a:t>Online portfolios: created by students</a:t>
            </a:r>
          </a:p>
          <a:p>
            <a:r>
              <a:rPr lang="en-US" dirty="0" smtClean="0">
                <a:hlinkClick r:id="rId3"/>
              </a:rPr>
              <a:t>http://cremonagrade8.wikispaces.com/</a:t>
            </a:r>
            <a:endParaRPr lang="en-US" dirty="0"/>
          </a:p>
        </p:txBody>
      </p:sp>
      <p:sp>
        <p:nvSpPr>
          <p:cNvPr id="3" name="Title 2"/>
          <p:cNvSpPr>
            <a:spLocks noGrp="1"/>
          </p:cNvSpPr>
          <p:nvPr>
            <p:ph type="title"/>
          </p:nvPr>
        </p:nvSpPr>
        <p:spPr/>
        <p:txBody>
          <a:bodyPr/>
          <a:lstStyle/>
          <a:p>
            <a:pPr algn="ctr"/>
            <a:r>
              <a:rPr lang="en-US" dirty="0" err="1" smtClean="0"/>
              <a:t>Wikispaces</a:t>
            </a:r>
            <a:endParaRPr lang="en-US" dirty="0"/>
          </a:p>
        </p:txBody>
      </p:sp>
    </p:spTree>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t="16410" r="1763" b="6154"/>
          <a:stretch>
            <a:fillRect/>
          </a:stretch>
        </p:blipFill>
        <p:spPr bwMode="auto">
          <a:xfrm>
            <a:off x="251520" y="404664"/>
            <a:ext cx="8568952" cy="5184576"/>
          </a:xfrm>
          <a:prstGeom prst="rect">
            <a:avLst/>
          </a:prstGeom>
          <a:noFill/>
          <a:ln w="9525">
            <a:noFill/>
            <a:miter lim="800000"/>
            <a:headEnd/>
            <a:tailEnd/>
          </a:ln>
        </p:spPr>
      </p:pic>
    </p:spTree>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Grade 8 students created fake online profiles for historical figures</a:t>
            </a:r>
          </a:p>
          <a:p>
            <a:pPr>
              <a:buNone/>
            </a:pPr>
            <a:endParaRPr lang="en-US" dirty="0" smtClean="0"/>
          </a:p>
          <a:p>
            <a:r>
              <a:rPr lang="en-US" dirty="0" smtClean="0">
                <a:hlinkClick r:id="rId2"/>
              </a:rPr>
              <a:t>http://</a:t>
            </a:r>
            <a:r>
              <a:rPr lang="en-US" dirty="0" smtClean="0">
                <a:hlinkClick r:id="rId2"/>
              </a:rPr>
              <a:t>www.classtools.net/fb/28/Sc634Z</a:t>
            </a:r>
            <a:endParaRPr lang="en-US" dirty="0" smtClean="0"/>
          </a:p>
          <a:p>
            <a:r>
              <a:rPr lang="en-US" dirty="0" smtClean="0">
                <a:hlinkClick r:id="rId3"/>
              </a:rPr>
              <a:t>http://</a:t>
            </a:r>
            <a:r>
              <a:rPr lang="en-US" dirty="0" smtClean="0">
                <a:hlinkClick r:id="rId3"/>
              </a:rPr>
              <a:t>www.classtools.net/fb/39/Le94ab</a:t>
            </a:r>
            <a:endParaRPr lang="en-US" dirty="0" smtClean="0"/>
          </a:p>
          <a:p>
            <a:r>
              <a:rPr lang="en-US" dirty="0" smtClean="0">
                <a:hlinkClick r:id="rId4"/>
              </a:rPr>
              <a:t>http://</a:t>
            </a:r>
            <a:r>
              <a:rPr lang="en-US" dirty="0" smtClean="0">
                <a:hlinkClick r:id="rId4"/>
              </a:rPr>
              <a:t>www.classtools.net/fb/48/LeKCVa</a:t>
            </a:r>
            <a:endParaRPr lang="en-US" dirty="0" smtClean="0"/>
          </a:p>
          <a:p>
            <a:r>
              <a:rPr lang="en-US" dirty="0" smtClean="0">
                <a:hlinkClick r:id="rId5"/>
              </a:rPr>
              <a:t>http://</a:t>
            </a:r>
            <a:r>
              <a:rPr lang="en-US" dirty="0" smtClean="0">
                <a:hlinkClick r:id="rId5"/>
              </a:rPr>
              <a:t>www.classtools.net/fb/46/TVfL3J</a:t>
            </a:r>
            <a:endParaRPr lang="en-US" dirty="0" smtClean="0"/>
          </a:p>
          <a:p>
            <a:r>
              <a:rPr lang="en-US" dirty="0" smtClean="0">
                <a:hlinkClick r:id="rId6"/>
              </a:rPr>
              <a:t>http://www.classtools.net/fb/38/lU6lBc</a:t>
            </a:r>
            <a:endParaRPr lang="en-US" dirty="0"/>
          </a:p>
        </p:txBody>
      </p:sp>
      <p:sp>
        <p:nvSpPr>
          <p:cNvPr id="3" name="Title 2"/>
          <p:cNvSpPr>
            <a:spLocks noGrp="1"/>
          </p:cNvSpPr>
          <p:nvPr>
            <p:ph type="title"/>
          </p:nvPr>
        </p:nvSpPr>
        <p:spPr/>
        <p:txBody>
          <a:bodyPr/>
          <a:lstStyle/>
          <a:p>
            <a:pPr algn="ctr"/>
            <a:r>
              <a:rPr lang="en-US" dirty="0" err="1" smtClean="0"/>
              <a:t>Fakebook</a:t>
            </a:r>
            <a:endParaRPr lang="en-US" dirty="0"/>
          </a:p>
        </p:txBody>
      </p:sp>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srcRect l="17468" t="16154" r="29327" b="4103"/>
          <a:stretch>
            <a:fillRect/>
          </a:stretch>
        </p:blipFill>
        <p:spPr bwMode="auto">
          <a:xfrm>
            <a:off x="1547664" y="260648"/>
            <a:ext cx="6120680" cy="6120680"/>
          </a:xfrm>
          <a:prstGeom prst="rect">
            <a:avLst/>
          </a:prstGeom>
          <a:noFill/>
          <a:ln w="9525">
            <a:noFill/>
            <a:miter lim="800000"/>
            <a:headEnd/>
            <a:tailEnd/>
          </a:ln>
        </p:spPr>
      </p:pic>
    </p:spTree>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746650"/>
          </a:xfrm>
        </p:spPr>
        <p:txBody>
          <a:bodyPr>
            <a:normAutofit/>
          </a:bodyPr>
          <a:lstStyle/>
          <a:p>
            <a:pPr algn="ctr"/>
            <a:r>
              <a:rPr lang="en-US" sz="4000" dirty="0" smtClean="0"/>
              <a:t>Thank you to everyone in the PLP who helped us throughout the year, especially during our action research project. It was a great experience!</a:t>
            </a:r>
            <a:r>
              <a:rPr lang="en-US" sz="2500" dirty="0" smtClean="0"/>
              <a:t/>
            </a:r>
            <a:br>
              <a:rPr lang="en-US" sz="2500" dirty="0" smtClean="0"/>
            </a:br>
            <a:r>
              <a:rPr lang="en-US" sz="2500" dirty="0" smtClean="0"/>
              <a:t/>
            </a:r>
            <a:br>
              <a:rPr lang="en-US" sz="2500" dirty="0" smtClean="0"/>
            </a:br>
            <a:r>
              <a:rPr lang="en-US" sz="2500" dirty="0" smtClean="0"/>
              <a:t>CESD Team 7</a:t>
            </a:r>
            <a:br>
              <a:rPr lang="en-US" sz="2500" dirty="0" smtClean="0"/>
            </a:br>
            <a:r>
              <a:rPr lang="en-US" sz="2500" dirty="0" smtClean="0"/>
              <a:t>Teri Patterson, Jody Watson, </a:t>
            </a:r>
            <a:r>
              <a:rPr lang="en-US" sz="2500" dirty="0" err="1" smtClean="0"/>
              <a:t>Cherra</a:t>
            </a:r>
            <a:r>
              <a:rPr lang="en-US" sz="2500" dirty="0" smtClean="0"/>
              <a:t>-Lynne </a:t>
            </a:r>
            <a:r>
              <a:rPr lang="en-US" sz="2500" dirty="0" err="1" smtClean="0"/>
              <a:t>Olthof</a:t>
            </a:r>
            <a:r>
              <a:rPr lang="en-US" sz="2500" dirty="0" smtClean="0"/>
              <a:t>, and Kim </a:t>
            </a:r>
            <a:r>
              <a:rPr lang="en-US" sz="2500" dirty="0" err="1" smtClean="0"/>
              <a:t>Gramlich</a:t>
            </a:r>
            <a:r>
              <a:rPr lang="en-US" sz="2500" dirty="0" smtClean="0"/>
              <a:t> </a:t>
            </a:r>
            <a:endParaRPr lang="en-US" sz="2500" dirty="0"/>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 large project such as this would be most effective and gain the most results if used over the course of an entire school year.</a:t>
            </a:r>
          </a:p>
          <a:p>
            <a:pPr>
              <a:buNone/>
            </a:pPr>
            <a:endParaRPr lang="en-US" dirty="0" smtClean="0"/>
          </a:p>
          <a:p>
            <a:r>
              <a:rPr lang="en-US" dirty="0" smtClean="0"/>
              <a:t>A complete and well-developed action research plan was put together. </a:t>
            </a:r>
          </a:p>
          <a:p>
            <a:pPr>
              <a:buNone/>
            </a:pPr>
            <a:endParaRPr lang="en-US" dirty="0" smtClean="0"/>
          </a:p>
          <a:p>
            <a:r>
              <a:rPr lang="en-US" dirty="0" smtClean="0"/>
              <a:t>We picked and chose specific parts of the project to implement to accommodate our 3-month time period. </a:t>
            </a:r>
            <a:endParaRPr lang="en-US" dirty="0"/>
          </a:p>
        </p:txBody>
      </p:sp>
      <p:sp>
        <p:nvSpPr>
          <p:cNvPr id="3" name="Title 2"/>
          <p:cNvSpPr>
            <a:spLocks noGrp="1"/>
          </p:cNvSpPr>
          <p:nvPr>
            <p:ph type="title"/>
          </p:nvPr>
        </p:nvSpPr>
        <p:spPr/>
        <p:txBody>
          <a:bodyPr/>
          <a:lstStyle/>
          <a:p>
            <a:pPr algn="ctr"/>
            <a:r>
              <a:rPr lang="en-US" dirty="0" smtClean="0"/>
              <a:t>Mini Implementation</a:t>
            </a:r>
            <a:endParaRPr lang="en-US" dirty="0"/>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132856"/>
            <a:ext cx="8229600" cy="1143000"/>
          </a:xfrm>
        </p:spPr>
        <p:txBody>
          <a:bodyPr>
            <a:noAutofit/>
          </a:bodyPr>
          <a:lstStyle/>
          <a:p>
            <a:pPr algn="ctr"/>
            <a:r>
              <a:rPr lang="en-US" sz="5000" dirty="0" smtClean="0"/>
              <a:t>Objectives and Assessment</a:t>
            </a:r>
            <a:endParaRPr lang="en-US" sz="5000" dirty="0"/>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Use a variety of Web 2.0 tools with our students in ways that relate to our curriculum</a:t>
            </a:r>
          </a:p>
          <a:p>
            <a:pPr>
              <a:buNone/>
            </a:pPr>
            <a:endParaRPr lang="en-US" dirty="0" smtClean="0"/>
          </a:p>
          <a:p>
            <a:r>
              <a:rPr lang="en-US" dirty="0" smtClean="0"/>
              <a:t>Monitor students’ reading and writing skills with the hope of seeing a definite improvement over the course of the project</a:t>
            </a:r>
          </a:p>
        </p:txBody>
      </p:sp>
      <p:sp>
        <p:nvSpPr>
          <p:cNvPr id="3" name="Title 2"/>
          <p:cNvSpPr>
            <a:spLocks noGrp="1"/>
          </p:cNvSpPr>
          <p:nvPr>
            <p:ph type="title"/>
          </p:nvPr>
        </p:nvSpPr>
        <p:spPr/>
        <p:txBody>
          <a:bodyPr/>
          <a:lstStyle/>
          <a:p>
            <a:pPr algn="ctr"/>
            <a:r>
              <a:rPr lang="en-US" dirty="0" smtClean="0"/>
              <a:t>Main Objectives (1) </a:t>
            </a:r>
            <a:endParaRPr lang="en-US" dirty="0"/>
          </a:p>
        </p:txBody>
      </p:sp>
      <p:pic>
        <p:nvPicPr>
          <p:cNvPr id="4" name="Picture 3" descr="DSC00285.JPG"/>
          <p:cNvPicPr/>
          <p:nvPr/>
        </p:nvPicPr>
        <p:blipFill>
          <a:blip r:embed="rId2" cstate="print"/>
          <a:srcRect l="3365" t="15171" r="37020" b="14744"/>
          <a:stretch>
            <a:fillRect/>
          </a:stretch>
        </p:blipFill>
        <p:spPr>
          <a:xfrm>
            <a:off x="5220072" y="4293096"/>
            <a:ext cx="2448272" cy="2232248"/>
          </a:xfrm>
          <a:prstGeom prst="rect">
            <a:avLst/>
          </a:prstGeom>
        </p:spPr>
      </p:pic>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Document using surveys, interviews, videos, samples of student work, and anecdotal notes</a:t>
            </a:r>
          </a:p>
          <a:p>
            <a:pPr>
              <a:buNone/>
            </a:pPr>
            <a:endParaRPr lang="en-US" dirty="0" smtClean="0"/>
          </a:p>
          <a:p>
            <a:r>
              <a:rPr lang="en-US" dirty="0" smtClean="0"/>
              <a:t>Engage students and ensure the students have an audience to share their work with (classmates, friends and family, pen pals, school division, the world)</a:t>
            </a:r>
            <a:endParaRPr lang="en-US" dirty="0"/>
          </a:p>
        </p:txBody>
      </p:sp>
      <p:sp>
        <p:nvSpPr>
          <p:cNvPr id="3" name="Title 2"/>
          <p:cNvSpPr>
            <a:spLocks noGrp="1"/>
          </p:cNvSpPr>
          <p:nvPr>
            <p:ph type="title"/>
          </p:nvPr>
        </p:nvSpPr>
        <p:spPr/>
        <p:txBody>
          <a:bodyPr/>
          <a:lstStyle/>
          <a:p>
            <a:pPr algn="ctr"/>
            <a:r>
              <a:rPr lang="en-US" dirty="0" smtClean="0"/>
              <a:t>Main Objectives (2) </a:t>
            </a:r>
            <a:endParaRPr lang="en-US" dirty="0"/>
          </a:p>
        </p:txBody>
      </p:sp>
      <p:pic>
        <p:nvPicPr>
          <p:cNvPr id="2050" name="Picture 2" descr="C:\Documents and Settings\Teri Patterson\Local Settings\Temporary Internet Files\Content.IE5\F6V8RYDH\MC910221007[1].jpg"/>
          <p:cNvPicPr>
            <a:picLocks noChangeAspect="1" noChangeArrowheads="1"/>
          </p:cNvPicPr>
          <p:nvPr/>
        </p:nvPicPr>
        <p:blipFill>
          <a:blip r:embed="rId2" cstate="print"/>
          <a:srcRect/>
          <a:stretch>
            <a:fillRect/>
          </a:stretch>
        </p:blipFill>
        <p:spPr bwMode="auto">
          <a:xfrm>
            <a:off x="5292080" y="4509120"/>
            <a:ext cx="3243225" cy="2160240"/>
          </a:xfrm>
          <a:prstGeom prst="rect">
            <a:avLst/>
          </a:prstGeom>
          <a:noFill/>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Reading and writing skills rubrics: completed at the beginning, middle, and end of project by both students and teachers</a:t>
            </a:r>
          </a:p>
          <a:p>
            <a:r>
              <a:rPr lang="en-US" dirty="0" smtClean="0"/>
              <a:t>Google Docs Form: online survey</a:t>
            </a:r>
          </a:p>
          <a:p>
            <a:r>
              <a:rPr lang="en-US" dirty="0" smtClean="0"/>
              <a:t>Student interviews</a:t>
            </a:r>
          </a:p>
          <a:p>
            <a:r>
              <a:rPr lang="en-US" dirty="0" smtClean="0"/>
              <a:t>Recording videos and taking pictures </a:t>
            </a:r>
          </a:p>
          <a:p>
            <a:r>
              <a:rPr lang="en-US" dirty="0" smtClean="0"/>
              <a:t>Anecdotal notes</a:t>
            </a:r>
          </a:p>
          <a:p>
            <a:r>
              <a:rPr lang="en-US" dirty="0" smtClean="0"/>
              <a:t>Samples of student work</a:t>
            </a:r>
          </a:p>
        </p:txBody>
      </p:sp>
      <p:sp>
        <p:nvSpPr>
          <p:cNvPr id="3" name="Title 2"/>
          <p:cNvSpPr>
            <a:spLocks noGrp="1"/>
          </p:cNvSpPr>
          <p:nvPr>
            <p:ph type="title"/>
          </p:nvPr>
        </p:nvSpPr>
        <p:spPr/>
        <p:txBody>
          <a:bodyPr/>
          <a:lstStyle/>
          <a:p>
            <a:pPr algn="ctr"/>
            <a:r>
              <a:rPr lang="en-US" dirty="0" smtClean="0"/>
              <a:t>Methods of Documentation</a:t>
            </a:r>
            <a:endParaRPr lang="en-US" dirty="0"/>
          </a:p>
        </p:txBody>
      </p:sp>
      <p:pic>
        <p:nvPicPr>
          <p:cNvPr id="3074" name="Picture 2" descr="C:\Documents and Settings\Teri Patterson\Local Settings\Temporary Internet Files\Content.IE5\GK62ENOY\MC900280094[1].wmf"/>
          <p:cNvPicPr>
            <a:picLocks noChangeAspect="1" noChangeArrowheads="1"/>
          </p:cNvPicPr>
          <p:nvPr/>
        </p:nvPicPr>
        <p:blipFill>
          <a:blip r:embed="rId2" cstate="print"/>
          <a:srcRect/>
          <a:stretch>
            <a:fillRect/>
          </a:stretch>
        </p:blipFill>
        <p:spPr bwMode="auto">
          <a:xfrm>
            <a:off x="7308304" y="4437112"/>
            <a:ext cx="1237858" cy="1256902"/>
          </a:xfrm>
          <a:prstGeom prst="rect">
            <a:avLst/>
          </a:prstGeom>
          <a:noFill/>
        </p:spPr>
      </p:pic>
      <p:pic>
        <p:nvPicPr>
          <p:cNvPr id="3075" name="Picture 3" descr="C:\Documents and Settings\Teri Patterson\Local Settings\Temporary Internet Files\Content.IE5\K1W0S3CS\MC900432665[1].png"/>
          <p:cNvPicPr>
            <a:picLocks noChangeAspect="1" noChangeArrowheads="1"/>
          </p:cNvPicPr>
          <p:nvPr/>
        </p:nvPicPr>
        <p:blipFill>
          <a:blip r:embed="rId3" cstate="print"/>
          <a:srcRect/>
          <a:stretch>
            <a:fillRect/>
          </a:stretch>
        </p:blipFill>
        <p:spPr bwMode="auto">
          <a:xfrm>
            <a:off x="5148064" y="5143500"/>
            <a:ext cx="1714500" cy="1714500"/>
          </a:xfrm>
          <a:prstGeom prst="rect">
            <a:avLst/>
          </a:prstGeom>
          <a:noFill/>
        </p:spPr>
      </p:pic>
    </p:spTree>
  </p:cSld>
  <p:clrMapOvr>
    <a:masterClrMapping/>
  </p:clrMapOvr>
  <p:transition>
    <p:fade thruBlk="1"/>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2165</TotalTime>
  <Words>1362</Words>
  <Application>Microsoft Office PowerPoint</Application>
  <PresentationFormat>On-screen Show (4:3)</PresentationFormat>
  <Paragraphs>186</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Concourse</vt:lpstr>
      <vt:lpstr>Using Web 2.0 Tools to Improve Literacy Skills</vt:lpstr>
      <vt:lpstr>Slide 2</vt:lpstr>
      <vt:lpstr>Abstract</vt:lpstr>
      <vt:lpstr>Setting a Context</vt:lpstr>
      <vt:lpstr>Mini Implementation</vt:lpstr>
      <vt:lpstr>Objectives and Assessment</vt:lpstr>
      <vt:lpstr>Main Objectives (1) </vt:lpstr>
      <vt:lpstr>Main Objectives (2) </vt:lpstr>
      <vt:lpstr>Methods of Documentation</vt:lpstr>
      <vt:lpstr>Implementation Plan</vt:lpstr>
      <vt:lpstr>Mini Implementation Plan</vt:lpstr>
      <vt:lpstr>Evaluation and Results</vt:lpstr>
      <vt:lpstr>Completion </vt:lpstr>
      <vt:lpstr>Web 2.0 Tools (1)</vt:lpstr>
      <vt:lpstr>Web 2.0 Tools (2)</vt:lpstr>
      <vt:lpstr>Our Impressions (1)</vt:lpstr>
      <vt:lpstr>Our Impressions (2)</vt:lpstr>
      <vt:lpstr>Conclusions</vt:lpstr>
      <vt:lpstr>Based on the results of our mini implementation, we can conclude that the use of Web 2.0 tools in an elementary classroom setting can lead to an improvement in student literacy skills. </vt:lpstr>
      <vt:lpstr>Audience</vt:lpstr>
      <vt:lpstr>Literacy Skills</vt:lpstr>
      <vt:lpstr>Types of Projects</vt:lpstr>
      <vt:lpstr>Variety of Web 2.0 Tools</vt:lpstr>
      <vt:lpstr>Student Opinion</vt:lpstr>
      <vt:lpstr>Artifacts and  Documentation </vt:lpstr>
      <vt:lpstr>Literacy Skills Rubrics</vt:lpstr>
      <vt:lpstr>Slide 27</vt:lpstr>
      <vt:lpstr>Slide 28</vt:lpstr>
      <vt:lpstr>Google Docs Form</vt:lpstr>
      <vt:lpstr>Slide 30</vt:lpstr>
      <vt:lpstr>Project Details</vt:lpstr>
      <vt:lpstr>Videos</vt:lpstr>
      <vt:lpstr>Slide 33</vt:lpstr>
      <vt:lpstr>Pictures</vt:lpstr>
      <vt:lpstr>Glogster </vt:lpstr>
      <vt:lpstr>Slide 36</vt:lpstr>
      <vt:lpstr>Kidblog</vt:lpstr>
      <vt:lpstr>Slide 38</vt:lpstr>
      <vt:lpstr>WordPress and Wordle</vt:lpstr>
      <vt:lpstr>Slide 40</vt:lpstr>
      <vt:lpstr>YouTube</vt:lpstr>
      <vt:lpstr>Slide 42</vt:lpstr>
      <vt:lpstr>Google Sites</vt:lpstr>
      <vt:lpstr>Slide 44</vt:lpstr>
      <vt:lpstr>Wikispaces</vt:lpstr>
      <vt:lpstr>Slide 46</vt:lpstr>
      <vt:lpstr>Fakebook</vt:lpstr>
      <vt:lpstr>Slide 48</vt:lpstr>
      <vt:lpstr>Thank you to everyone in the PLP who helped us throughout the year, especially during our action research project. It was a great experience!  CESD Team 7 Teri Patterson, Jody Watson, Cherra-Lynne Olthof, and Kim Gramlich </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 </cp:lastModifiedBy>
  <cp:revision>39</cp:revision>
  <dcterms:created xsi:type="dcterms:W3CDTF">2011-05-06T18:48:22Z</dcterms:created>
  <dcterms:modified xsi:type="dcterms:W3CDTF">2011-05-09T01:46:28Z</dcterms:modified>
</cp:coreProperties>
</file>